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charts/chart2.xml" ContentType="application/vnd.openxmlformats-officedocument.drawingml.chart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charts/chart1.xml" ContentType="application/vnd.openxmlformats-officedocument.drawingml.chart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2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bookmarkIdSeed="2">
  <p:sldMasterIdLst>
    <p:sldMasterId id="2147483672" r:id="rId4"/>
    <p:sldMasterId id="2147483698" r:id="rId5"/>
    <p:sldMasterId id="2147483713" r:id="rId6"/>
  </p:sldMasterIdLst>
  <p:notesMasterIdLst>
    <p:notesMasterId r:id="rId19"/>
  </p:notesMasterIdLst>
  <p:handoutMasterIdLst>
    <p:handoutMasterId r:id="rId20"/>
  </p:handoutMasterIdLst>
  <p:sldIdLst>
    <p:sldId id="314" r:id="rId7"/>
    <p:sldId id="417" r:id="rId8"/>
    <p:sldId id="418" r:id="rId9"/>
    <p:sldId id="425" r:id="rId10"/>
    <p:sldId id="426" r:id="rId11"/>
    <p:sldId id="434" r:id="rId12"/>
    <p:sldId id="435" r:id="rId13"/>
    <p:sldId id="436" r:id="rId14"/>
    <p:sldId id="410" r:id="rId15"/>
    <p:sldId id="421" r:id="rId16"/>
    <p:sldId id="336" r:id="rId17"/>
    <p:sldId id="342" r:id="rId18"/>
  </p:sldIdLst>
  <p:sldSz cx="9144000" cy="5143500" type="screen16x9"/>
  <p:notesSz cx="9939338" cy="6805613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95AC"/>
    <a:srgbClr val="02B7D0"/>
    <a:srgbClr val="43C2C5"/>
    <a:srgbClr val="7BD3D3"/>
    <a:srgbClr val="C3E2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608" autoAdjust="0"/>
  </p:normalViewPr>
  <p:slideViewPr>
    <p:cSldViewPr>
      <p:cViewPr varScale="1">
        <p:scale>
          <a:sx n="139" d="100"/>
          <a:sy n="139" d="100"/>
        </p:scale>
        <p:origin x="-8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78"/>
      </p:cViewPr>
      <p:guideLst>
        <p:guide orient="horz" pos="2144"/>
        <p:guide pos="3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总资产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76-F742-9B65-0D365D55C8BF}"/>
              </c:ext>
            </c:extLst>
          </c:dPt>
          <c:dPt>
            <c:idx val="1"/>
            <c:spPr>
              <a:solidFill>
                <a:srgbClr val="008F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76-F742-9B65-0D365D55C8BF}"/>
              </c:ext>
            </c:extLst>
          </c:dPt>
          <c:cat>
            <c:strRef>
              <c:f>Sheet1!$A$2:$A$3</c:f>
              <c:strCache>
                <c:ptCount val="2"/>
                <c:pt idx="0">
                  <c:v>台资银行</c:v>
                </c:pt>
                <c:pt idx="1">
                  <c:v>富邦华一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1907</c:v>
                </c:pt>
                <c:pt idx="1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76-F742-9B65-0D365D55C8BF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总资产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4A-5D42-A22B-8C3969CADABF}"/>
              </c:ext>
            </c:extLst>
          </c:dPt>
          <c:dPt>
            <c:idx val="1"/>
            <c:spPr>
              <a:solidFill>
                <a:srgbClr val="008F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4A-5D42-A22B-8C3969CADABF}"/>
              </c:ext>
            </c:extLst>
          </c:dPt>
          <c:cat>
            <c:strRef>
              <c:f>Sheet1!$A$2:$A$3</c:f>
              <c:strCache>
                <c:ptCount val="2"/>
                <c:pt idx="0">
                  <c:v>台资银行</c:v>
                </c:pt>
                <c:pt idx="1">
                  <c:v>富邦华一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4A-5D42-A22B-8C3969CADABF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54-C149-8E3A-7134EC5E6518}"/>
              </c:ext>
            </c:extLst>
          </c:dPt>
          <c:dPt>
            <c:idx val="1"/>
            <c:spPr>
              <a:solidFill>
                <a:srgbClr val="008F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54-C149-8E3A-7134EC5E6518}"/>
              </c:ext>
            </c:extLst>
          </c:dPt>
          <c:cat>
            <c:strRef>
              <c:f>Sheet1!$A$2:$A$3</c:f>
              <c:strCache>
                <c:ptCount val="2"/>
                <c:pt idx="0">
                  <c:v>台资银行</c:v>
                </c:pt>
                <c:pt idx="1">
                  <c:v>富邦华一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1379</c:v>
                </c:pt>
                <c:pt idx="1">
                  <c:v>1373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54-C149-8E3A-7134EC5E6518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E9355-7A7D-4EC4-A3BC-D833CAAAD4F2}" type="datetimeFigureOut">
              <a:rPr lang="zh-CN" altLang="en-US" smtClean="0"/>
              <a:pPr/>
              <a:t>2023-04-20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7ED1E-0250-49F0-A803-EC0E40B3FD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7832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1325246" y="3232666"/>
            <a:ext cx="7288848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8955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1pPr>
    <a:lvl2pPr indent="85725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2pPr>
    <a:lvl3pPr indent="17145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3pPr>
    <a:lvl4pPr indent="257175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4pPr>
    <a:lvl5pPr indent="3429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5pPr>
    <a:lvl6pPr indent="428625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6pPr>
    <a:lvl7pPr indent="51435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7pPr>
    <a:lvl8pPr indent="600075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8pPr>
    <a:lvl9pPr indent="685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93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5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7595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819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07415" y="4721186"/>
            <a:ext cx="4990783" cy="447270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5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3640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07415" y="4721186"/>
            <a:ext cx="4990783" cy="447270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Helvetica Neue"/>
              </a:defRPr>
            </a:lvl5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7120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744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6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49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7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7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影像" descr="影像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59832" y="60471"/>
            <a:ext cx="6005508" cy="503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影像" descr="影像"/>
          <p:cNvPicPr>
            <a:picLocks noChangeAspect="1"/>
          </p:cNvPicPr>
          <p:nvPr userDrawn="1"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1913" y="60583"/>
            <a:ext cx="5951477" cy="5034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影像" descr="影像"/>
          <p:cNvPicPr>
            <a:picLocks noChangeAspect="1"/>
          </p:cNvPicPr>
          <p:nvPr userDrawn="1"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418950" y="3237868"/>
            <a:ext cx="1778313" cy="22986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 userDrawn="1"/>
        </p:nvSpPr>
        <p:spPr>
          <a:xfrm>
            <a:off x="386535" y="4466388"/>
            <a:ext cx="2700300" cy="211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itchFamily="49" charset="-122"/>
                <a:ea typeface="黑体" pitchFamily="49" charset="-122"/>
                <a:sym typeface="Helvetica"/>
              </a:rPr>
              <a:t>工作生活在两岸  富邦华一在身边</a:t>
            </a:r>
            <a:endParaRPr kumimoji="0" lang="zh-CN" alt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黑体" pitchFamily="49" charset="-122"/>
              <a:ea typeface="黑体" pitchFamily="49" charset="-122"/>
              <a:sym typeface="Helvetic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2330511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3413" y="1181100"/>
            <a:ext cx="7877175" cy="348615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3512550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  <p:custDataLst>
              <p:tags r:id="rId1"/>
            </p:custDataLst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41910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6286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83820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0477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2518642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0207196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5880503" y="2638425"/>
            <a:ext cx="3148755" cy="21002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5734050" y="423863"/>
            <a:ext cx="3124200" cy="2082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85" name="影像"/>
          <p:cNvSpPr>
            <a:spLocks noGrp="1"/>
          </p:cNvSpPr>
          <p:nvPr>
            <p:ph type="pic" idx="15"/>
            <p:custDataLst>
              <p:tags r:id="rId3"/>
            </p:custDataLst>
          </p:nvPr>
        </p:nvSpPr>
        <p:spPr>
          <a:xfrm>
            <a:off x="-114300" y="423862"/>
            <a:ext cx="6450806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2050" name="幻燈片編號"/>
          <p:cNvSpPr txBox="1"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08881321-19F8-4444-9094-FA014ED79767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8396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  <p:custDataLst>
              <p:tags r:id="rId1"/>
            </p:custDataLst>
          </p:nvPr>
        </p:nvSpPr>
        <p:spPr>
          <a:xfrm>
            <a:off x="895350" y="3357562"/>
            <a:ext cx="7358063" cy="2524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384663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622788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860913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099038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95350" y="2255044"/>
            <a:ext cx="7358063" cy="357188"/>
          </a:xfrm>
          <a:prstGeom prst="rect">
            <a:avLst/>
          </a:prstGeom>
        </p:spPr>
        <p:txBody>
          <a:bodyPr/>
          <a:lstStyle/>
          <a:p>
            <a:endParaRPr kumimoji="0" sz="105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074" name="幻燈片編號"/>
          <p:cNvSpPr txBox="1"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5DE25231-CEAE-4C40-84B6-FAC2B06F0368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618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0" y="0"/>
            <a:ext cx="9144000" cy="60991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4098" name="幻燈片編號"/>
          <p:cNvSpPr txBox="1">
            <a:spLocks noGrp="1"/>
          </p:cNvSpPr>
          <p:nvPr>
            <p:ph type="sldNum" sz="quarter" idx="14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6AD3DC71-84EA-40AC-BDC4-E8449C2F3F9F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562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3112944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20378" y="-22622"/>
            <a:ext cx="6903244" cy="5188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27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94234" y="141684"/>
            <a:ext cx="5724526" cy="529829"/>
          </a:xfrm>
          <a:prstGeom prst="rect">
            <a:avLst/>
          </a:prstGeom>
        </p:spPr>
        <p:txBody>
          <a:bodyPr lIns="91437" tIns="91437" rIns="91437" bIns="91437"/>
          <a:lstStyle>
            <a:lvl1pPr defTabSz="685800">
              <a:defRPr sz="3300">
                <a:solidFill>
                  <a:srgbClr val="4E5B6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8" name="內文層級一…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47812" y="789384"/>
            <a:ext cx="6172200" cy="3835004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257175" indent="-257175" algn="l">
              <a:lnSpc>
                <a:spcPct val="100000"/>
              </a:lnSpc>
              <a:spcBef>
                <a:spcPts val="563"/>
              </a:spcBef>
              <a:buSz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6378" indent="-244928" algn="l">
              <a:lnSpc>
                <a:spcPct val="100000"/>
              </a:lnSpc>
              <a:spcBef>
                <a:spcPts val="563"/>
              </a:spcBef>
              <a:buSzTx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500" indent="-228600" algn="l">
              <a:lnSpc>
                <a:spcPct val="100000"/>
              </a:lnSpc>
              <a:spcBef>
                <a:spcPts val="563"/>
              </a:spcBef>
              <a:buSz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8670" indent="-274320" algn="l">
              <a:lnSpc>
                <a:spcPct val="100000"/>
              </a:lnSpc>
              <a:spcBef>
                <a:spcPts val="563"/>
              </a:spcBef>
              <a:buSzTx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120" indent="-274320" algn="l">
              <a:lnSpc>
                <a:spcPct val="100000"/>
              </a:lnSpc>
              <a:spcBef>
                <a:spcPts val="563"/>
              </a:spcBef>
              <a:buSzTx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5123" name="幻燈片編號"/>
          <p:cNvSpPr txBox="1"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390398" y="4683919"/>
            <a:ext cx="267702" cy="26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r" defTabSz="685800"/>
            <a:fld id="{3B0E16D9-0BCB-42F0-BA1C-C0D943A527B3}" type="slidenum">
              <a:rPr lang="en-US" altLang="zh-CN" sz="1050" smtClean="0">
                <a:latin typeface="Arial"/>
                <a:ea typeface="Arial"/>
                <a:sym typeface="Arial"/>
              </a:rPr>
              <a:pPr algn="r" defTabSz="685800"/>
              <a:t>‹#›</a:t>
            </a:fld>
            <a:endParaRPr lang="zh-CN" altLang="en-US" sz="1050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255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20378" y="-22622"/>
            <a:ext cx="6903244" cy="5188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37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57350" y="1597819"/>
            <a:ext cx="5829300" cy="1102519"/>
          </a:xfrm>
          <a:prstGeom prst="rect">
            <a:avLst/>
          </a:prstGeom>
        </p:spPr>
        <p:txBody>
          <a:bodyPr lIns="91437" tIns="91437" rIns="91437" bIns="91437"/>
          <a:lstStyle>
            <a:lvl1pPr defTabSz="685800">
              <a:defRPr sz="3300">
                <a:solidFill>
                  <a:srgbClr val="4E5B6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8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2171700" y="2914650"/>
            <a:ext cx="4800600" cy="1314450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6147" name="幻燈片編號"/>
          <p:cNvSpPr txBox="1"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390398" y="4683919"/>
            <a:ext cx="267702" cy="26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r" defTabSz="685800"/>
            <a:fld id="{EB6A2237-514C-438C-86E2-A4A03B018056}" type="slidenum">
              <a:rPr lang="en-US" altLang="zh-CN" sz="1050" smtClean="0">
                <a:latin typeface="Arial"/>
                <a:ea typeface="Arial"/>
                <a:sym typeface="Arial"/>
              </a:rPr>
              <a:pPr algn="r" defTabSz="685800"/>
              <a:t>‹#›</a:t>
            </a:fld>
            <a:endParaRPr lang="zh-CN" altLang="en-US" sz="1050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117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影像" descr="影像"/>
          <p:cNvPicPr>
            <a:picLocks noChangeAspect="1"/>
          </p:cNvPicPr>
          <p:nvPr userDrawn="1"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765227" y="4757912"/>
            <a:ext cx="287974" cy="29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 31"/>
          <p:cNvSpPr/>
          <p:nvPr userDrawn="1"/>
        </p:nvSpPr>
        <p:spPr>
          <a:xfrm>
            <a:off x="-3362" y="4765055"/>
            <a:ext cx="8645117" cy="284984"/>
          </a:xfrm>
          <a:prstGeom prst="rect">
            <a:avLst/>
          </a:prstGeom>
          <a:gradFill>
            <a:gsLst>
              <a:gs pos="0">
                <a:srgbClr val="079A9E"/>
              </a:gs>
              <a:gs pos="58274">
                <a:srgbClr val="0388AC"/>
              </a:gs>
              <a:gs pos="100000">
                <a:srgbClr val="0076BA"/>
              </a:gs>
            </a:gsLst>
            <a:lin ang="36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82203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9487535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1171575" y="-14287"/>
            <a:ext cx="6800850" cy="4536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9124982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1049454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2981325" y="414338"/>
            <a:ext cx="6472238" cy="431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21122845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6090393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3413" y="1181100"/>
            <a:ext cx="7877175" cy="348615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86746809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  <p:custDataLst>
              <p:tags r:id="rId1"/>
            </p:custDataLst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41910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6286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83820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047750" indent="-209550" algn="l" defTabSz="309563">
              <a:lnSpc>
                <a:spcPct val="100000"/>
              </a:lnSpc>
              <a:spcBef>
                <a:spcPts val="1688"/>
              </a:spcBef>
              <a:defRPr sz="14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96513147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7672956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5880503" y="2638425"/>
            <a:ext cx="3148755" cy="21002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5734050" y="423863"/>
            <a:ext cx="3124200" cy="2082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85" name="影像"/>
          <p:cNvSpPr>
            <a:spLocks noGrp="1"/>
          </p:cNvSpPr>
          <p:nvPr>
            <p:ph type="pic" idx="15"/>
            <p:custDataLst>
              <p:tags r:id="rId3"/>
            </p:custDataLst>
          </p:nvPr>
        </p:nvSpPr>
        <p:spPr>
          <a:xfrm>
            <a:off x="-114300" y="423862"/>
            <a:ext cx="6450806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2050" name="幻燈片編號"/>
          <p:cNvSpPr txBox="1"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08881321-19F8-4444-9094-FA014ED79767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804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  <p:custDataLst>
              <p:tags r:id="rId1"/>
            </p:custDataLst>
          </p:nvPr>
        </p:nvSpPr>
        <p:spPr>
          <a:xfrm>
            <a:off x="895350" y="3357562"/>
            <a:ext cx="7358063" cy="2524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384663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622788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860913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099038" indent="-146538" algn="ctr" defTabSz="309563">
              <a:lnSpc>
                <a:spcPct val="100000"/>
              </a:lnSpc>
              <a:defRPr sz="1200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95350" y="2255044"/>
            <a:ext cx="7358063" cy="357188"/>
          </a:xfrm>
          <a:prstGeom prst="rect">
            <a:avLst/>
          </a:prstGeom>
        </p:spPr>
        <p:txBody>
          <a:bodyPr/>
          <a:lstStyle/>
          <a:p>
            <a:endParaRPr kumimoji="0" sz="105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074" name="幻燈片編號"/>
          <p:cNvSpPr txBox="1"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5DE25231-CEAE-4C40-84B6-FAC2B06F0368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71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 txBox="1">
            <a:spLocks/>
          </p:cNvSpPr>
          <p:nvPr userDrawn="1"/>
        </p:nvSpPr>
        <p:spPr>
          <a:xfrm>
            <a:off x="6921261" y="4785996"/>
            <a:ext cx="2133600" cy="273844"/>
          </a:xfrm>
          <a:prstGeom prst="rect">
            <a:avLst/>
          </a:prstGeom>
        </p:spPr>
        <p:txBody>
          <a:bodyPr lIns="34290" tIns="17145" rIns="34290" bIns="17145"/>
          <a:lstStyle>
            <a:lvl1pPr algn="r">
              <a:defRPr sz="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FE9FA-D95A-4C86-ADA2-4EC9A1F778E1}" type="slidenum"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Helvetica"/>
              </a:rPr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Helvetica"/>
            </a:endParaRPr>
          </a:p>
        </p:txBody>
      </p:sp>
      <p:sp>
        <p:nvSpPr>
          <p:cNvPr id="6" name="矩形 31"/>
          <p:cNvSpPr/>
          <p:nvPr userDrawn="1"/>
        </p:nvSpPr>
        <p:spPr>
          <a:xfrm>
            <a:off x="86" y="-355"/>
            <a:ext cx="9143828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82203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影像" descr="影像"/>
          <p:cNvPicPr>
            <a:picLocks noChangeAspect="1"/>
          </p:cNvPicPr>
          <p:nvPr userDrawn="1"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618846" y="158029"/>
            <a:ext cx="366760" cy="386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0" y="0"/>
            <a:ext cx="9144000" cy="60991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4098" name="幻燈片編號"/>
          <p:cNvSpPr txBox="1">
            <a:spLocks noGrp="1"/>
          </p:cNvSpPr>
          <p:nvPr>
            <p:ph type="sldNum" sz="quarter" idx="14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fld id="{6AD3DC71-84EA-40AC-BDC4-E8449C2F3F9F}" type="slidenum">
              <a:rPr lang="en-US" altLang="zh-CN" sz="900" smtClean="0">
                <a:latin typeface="Helvetica Neue Light"/>
                <a:ea typeface="Helvetica Neue Light"/>
                <a:sym typeface="Helvetica Neue Light"/>
              </a:rPr>
              <a:pPr/>
              <a:t>‹#›</a:t>
            </a:fld>
            <a:endParaRPr lang="zh-CN" altLang="en-US" sz="900" dirty="0">
              <a:latin typeface="Helvetica Neue Light"/>
              <a:ea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2327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53790791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20378" y="-22622"/>
            <a:ext cx="6903244" cy="5188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27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94234" y="141684"/>
            <a:ext cx="5724526" cy="529829"/>
          </a:xfrm>
          <a:prstGeom prst="rect">
            <a:avLst/>
          </a:prstGeom>
        </p:spPr>
        <p:txBody>
          <a:bodyPr lIns="91437" tIns="91437" rIns="91437" bIns="91437"/>
          <a:lstStyle>
            <a:lvl1pPr defTabSz="685800">
              <a:defRPr sz="3300">
                <a:solidFill>
                  <a:srgbClr val="4E5B6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8" name="內文層級一…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47812" y="789384"/>
            <a:ext cx="6172200" cy="3835004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257175" indent="-257175" algn="l">
              <a:lnSpc>
                <a:spcPct val="100000"/>
              </a:lnSpc>
              <a:spcBef>
                <a:spcPts val="563"/>
              </a:spcBef>
              <a:buSz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6378" indent="-244928" algn="l">
              <a:lnSpc>
                <a:spcPct val="100000"/>
              </a:lnSpc>
              <a:spcBef>
                <a:spcPts val="563"/>
              </a:spcBef>
              <a:buSzTx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500" indent="-228600" algn="l">
              <a:lnSpc>
                <a:spcPct val="100000"/>
              </a:lnSpc>
              <a:spcBef>
                <a:spcPts val="563"/>
              </a:spcBef>
              <a:buSz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8670" indent="-274320" algn="l">
              <a:lnSpc>
                <a:spcPct val="100000"/>
              </a:lnSpc>
              <a:spcBef>
                <a:spcPts val="563"/>
              </a:spcBef>
              <a:buSzTx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120" indent="-274320" algn="l">
              <a:lnSpc>
                <a:spcPct val="100000"/>
              </a:lnSpc>
              <a:spcBef>
                <a:spcPts val="563"/>
              </a:spcBef>
              <a:buSzTx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5123" name="幻燈片編號"/>
          <p:cNvSpPr txBox="1"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390398" y="4683919"/>
            <a:ext cx="267702" cy="26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r" defTabSz="685800"/>
            <a:fld id="{3B0E16D9-0BCB-42F0-BA1C-C0D943A527B3}" type="slidenum">
              <a:rPr lang="en-US" altLang="zh-CN" sz="1050" smtClean="0">
                <a:latin typeface="Arial"/>
                <a:ea typeface="Arial"/>
                <a:sym typeface="Arial"/>
              </a:rPr>
              <a:pPr algn="r" defTabSz="685800"/>
              <a:t>‹#›</a:t>
            </a:fld>
            <a:endParaRPr lang="zh-CN" altLang="en-US" sz="1050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135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20378" y="-22622"/>
            <a:ext cx="6903244" cy="5188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37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57350" y="1597819"/>
            <a:ext cx="5829300" cy="1102519"/>
          </a:xfrm>
          <a:prstGeom prst="rect">
            <a:avLst/>
          </a:prstGeom>
        </p:spPr>
        <p:txBody>
          <a:bodyPr lIns="91437" tIns="91437" rIns="91437" bIns="91437"/>
          <a:lstStyle>
            <a:lvl1pPr defTabSz="685800">
              <a:defRPr sz="3300">
                <a:solidFill>
                  <a:srgbClr val="4E5B6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8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2171700" y="2914650"/>
            <a:ext cx="4800600" cy="1314450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lnSpc>
                <a:spcPct val="100000"/>
              </a:lnSpc>
              <a:spcBef>
                <a:spcPts val="563"/>
              </a:spcBef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6147" name="幻燈片編號"/>
          <p:cNvSpPr txBox="1"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390398" y="4683919"/>
            <a:ext cx="267702" cy="26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/>
          <a:lstStyle>
            <a:lvl1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309563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125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r" defTabSz="685800"/>
            <a:fld id="{EB6A2237-514C-438C-86E2-A4A03B018056}" type="slidenum">
              <a:rPr lang="en-US" altLang="zh-CN" sz="1050" smtClean="0">
                <a:latin typeface="Arial"/>
                <a:ea typeface="Arial"/>
                <a:sym typeface="Arial"/>
              </a:rPr>
              <a:pPr algn="r" defTabSz="685800"/>
              <a:t>‹#›</a:t>
            </a:fld>
            <a:endParaRPr lang="zh-CN" altLang="en-US" sz="1050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37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32622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7574156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1122521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1171575" y="-14287"/>
            <a:ext cx="6800850" cy="4536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40839876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3708959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idx="13"/>
            <p:custDataLst>
              <p:tags r:id="rId1"/>
            </p:custDataLst>
          </p:nvPr>
        </p:nvSpPr>
        <p:spPr>
          <a:xfrm>
            <a:off x="2981325" y="414338"/>
            <a:ext cx="6472238" cy="431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kumimoji="0" sz="1050" b="0" i="0" u="none" strike="noStrike" kern="1200" cap="none" spc="0" normalizeH="0" baseline="0" noProof="0" dirty="0">
              <a:uLnTx/>
              <a:uFillTx/>
            </a:endParaRPr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309563">
              <a:lnSpc>
                <a:spcPct val="100000"/>
              </a:lnSpc>
              <a:buSzTx/>
              <a:buNone/>
              <a:defRPr sz="20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>
              <a:defRPr>
                <a:effectLst/>
              </a:defRPr>
            </a:pPr>
            <a:r>
              <a:t>內文層級一</a:t>
            </a:r>
          </a:p>
          <a:p>
            <a:pPr lvl="1">
              <a:defRPr>
                <a:effectLst/>
              </a:defRPr>
            </a:pPr>
            <a:r>
              <a:t>內文層級二</a:t>
            </a:r>
          </a:p>
          <a:p>
            <a:pPr lvl="2">
              <a:defRPr>
                <a:effectLst/>
              </a:defRPr>
            </a:pPr>
            <a:r>
              <a:t>內文層級三</a:t>
            </a:r>
          </a:p>
          <a:p>
            <a:pPr lvl="3">
              <a:defRPr>
                <a:effectLst/>
              </a:defRPr>
            </a:pPr>
            <a:r>
              <a:t>內文層級四</a:t>
            </a:r>
          </a:p>
          <a:p>
            <a:pPr lvl="4">
              <a:defRPr>
                <a:effectLst/>
              </a:defRPr>
            </a:pPr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045085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ags" Target="../tags/tag51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86535" y="4466388"/>
            <a:ext cx="2700300" cy="211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itchFamily="49" charset="-122"/>
                <a:ea typeface="黑体" pitchFamily="49" charset="-122"/>
                <a:sym typeface="Helvetica"/>
              </a:rPr>
              <a:t>工作生活在两岸  富邦华一在身边</a:t>
            </a:r>
            <a:endParaRPr kumimoji="0" lang="zh-CN" alt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黑体" pitchFamily="49" charset="-122"/>
              <a:ea typeface="黑体" pitchFamily="49" charset="-122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79" r:id="rId3"/>
    <p:sldLayoutId id="2147483684" r:id="rId4"/>
    <p:sldLayoutId id="2147483685" r:id="rId5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 anchor="ctr" anchorCtr="0"/>
          <a:lstStyle>
            <a:lvl1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1pPr>
            <a:lvl2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2pPr>
            <a:lvl3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3pPr>
            <a:lvl4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4pPr>
            <a:lvl5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5pPr>
          </a:lstStyle>
          <a:p>
            <a:pPr lvl="0"/>
            <a:r>
              <a:t>大標題文字</a:t>
            </a:r>
          </a:p>
        </p:txBody>
      </p:sp>
      <p:sp>
        <p:nvSpPr>
          <p:cNvPr id="1027" name="內文層級一…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 anchor="ctr" anchorCtr="0"/>
          <a:lstStyle>
            <a:lvl1pPr marL="36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1pPr>
            <a:lvl2pPr marL="1004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2pPr>
            <a:lvl3pPr marL="163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3pPr>
            <a:lvl4pPr marL="2274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4pPr>
            <a:lvl5pPr marL="290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5pPr>
          </a:lstStyle>
          <a:p>
            <a:pPr lvl="0"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9044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/>
  <p:txStyles>
    <p:titleStyle>
      <a:lvl1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1pPr>
      <a:lvl2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2pPr>
      <a:lvl3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3pPr>
      <a:lvl4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4pPr>
      <a:lvl5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5pPr>
    </p:titleStyle>
    <p:bodyStyle>
      <a:lvl1pPr marL="13870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1pPr>
      <a:lvl2pPr marL="376833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2pPr>
      <a:lvl3pPr marL="61495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3pPr>
      <a:lvl4pPr marL="853083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4pPr>
      <a:lvl5pPr marL="109120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5pPr>
    </p:bodyStyle>
    <p:otherStyle>
      <a:lvl1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1pPr>
      <a:lvl2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2pPr>
      <a:lvl3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3pPr>
      <a:lvl4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4pPr>
      <a:lvl5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 anchor="ctr" anchorCtr="0"/>
          <a:lstStyle>
            <a:lvl1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1pPr>
            <a:lvl2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2pPr>
            <a:lvl3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3pPr>
            <a:lvl4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4pPr>
            <a:lvl5pPr marL="0" indent="0" algn="ctr" defTabSz="825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11200" b="0" i="0" u="none" baseline="0">
                <a:solidFill>
                  <a:srgbClr val="000000"/>
                </a:solidFill>
                <a:latin typeface="Helvetica Neue Medium"/>
                <a:ea typeface="Helvetica Neue Medium"/>
                <a:sym typeface="Helvetica Neue Medium"/>
              </a:defRPr>
            </a:lvl5pPr>
          </a:lstStyle>
          <a:p>
            <a:pPr lvl="0"/>
            <a:r>
              <a:t>大標題文字</a:t>
            </a:r>
          </a:p>
        </p:txBody>
      </p:sp>
      <p:sp>
        <p:nvSpPr>
          <p:cNvPr id="1027" name="內文層級一…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50800" tIns="50800" rIns="50800" bIns="50800" anchor="ctr" anchorCtr="0"/>
          <a:lstStyle>
            <a:lvl1pPr marL="36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1pPr>
            <a:lvl2pPr marL="1004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2pPr>
            <a:lvl3pPr marL="163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3pPr>
            <a:lvl4pPr marL="2274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4pPr>
            <a:lvl5pPr marL="2909888" indent="-369888" algn="just" defTabSz="18288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defRPr lang="ru-RU" altLang="en-US" sz="2800" b="0" i="0" u="none" baseline="0">
                <a:solidFill>
                  <a:srgbClr val="00206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PingFang SC Medium"/>
                <a:ea typeface="PingFang SC Medium"/>
                <a:sym typeface="PingFang SC Medium"/>
              </a:defRPr>
            </a:lvl5pPr>
          </a:lstStyle>
          <a:p>
            <a:pPr lvl="0"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4431760" y="4905375"/>
            <a:ext cx="275718" cy="241092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US" altLang="zh-CN" kern="12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pPr ea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6869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/>
  <p:txStyles>
    <p:titleStyle>
      <a:lvl1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1pPr>
      <a:lvl2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2pPr>
      <a:lvl3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3pPr>
      <a:lvl4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4pPr>
      <a:lvl5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200" b="0" i="0" u="none" baseline="0">
          <a:solidFill>
            <a:srgbClr val="000000"/>
          </a:solidFill>
          <a:latin typeface="Helvetica Neue Medium"/>
          <a:ea typeface="Helvetica Neue Medium"/>
          <a:sym typeface="Helvetica Neue Medium"/>
        </a:defRPr>
      </a:lvl5pPr>
    </p:titleStyle>
    <p:bodyStyle>
      <a:lvl1pPr marL="13870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1pPr>
      <a:lvl2pPr marL="376833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2pPr>
      <a:lvl3pPr marL="61495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3pPr>
      <a:lvl4pPr marL="853083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4pPr>
      <a:lvl5pPr marL="1091208" indent="-138708" algn="just" defTabSz="685800" rtl="0">
        <a:lnSpc>
          <a:spcPct val="150000"/>
        </a:lnSpc>
        <a:spcBef>
          <a:spcPct val="0"/>
        </a:spcBef>
        <a:spcAft>
          <a:spcPct val="0"/>
        </a:spcAft>
        <a:buClrTx/>
        <a:buSzPct val="125000"/>
        <a:buFontTx/>
        <a:buChar char="•"/>
        <a:defRPr sz="1050" b="0" i="0" u="none" baseline="0">
          <a:solidFill>
            <a:srgbClr val="002060"/>
          </a:solidFill>
          <a:effectLst>
            <a:outerShdw blurRad="38100" dist="38100" dir="2700000" algn="tl">
              <a:schemeClr val="bg2"/>
            </a:outerShdw>
          </a:effectLst>
          <a:latin typeface="PingFang SC Medium"/>
          <a:ea typeface="PingFang SC Medium"/>
          <a:sym typeface="PingFang SC Medium"/>
        </a:defRPr>
      </a:lvl5pPr>
    </p:bodyStyle>
    <p:otherStyle>
      <a:lvl1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1pPr>
      <a:lvl2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2pPr>
      <a:lvl3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3pPr>
      <a:lvl4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4pPr>
      <a:lvl5pPr marL="0" indent="0" algn="ctr" defTabSz="309563" rtl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baseline="0">
          <a:solidFill>
            <a:schemeClr val="tx1"/>
          </a:solidFill>
          <a:latin typeface="Helvetica"/>
          <a:ea typeface="Helvetica"/>
          <a:sym typeface="Helvetica Neue Light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27.jpeg"/><Relationship Id="rId3" Type="http://schemas.openxmlformats.org/officeDocument/2006/relationships/tags" Target="../tags/tag244.xml"/><Relationship Id="rId21" Type="http://schemas.openxmlformats.org/officeDocument/2006/relationships/image" Target="../media/image30.emf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image" Target="../media/image26.jpeg"/><Relationship Id="rId2" Type="http://schemas.openxmlformats.org/officeDocument/2006/relationships/tags" Target="../tags/tag243.xml"/><Relationship Id="rId16" Type="http://schemas.openxmlformats.org/officeDocument/2006/relationships/image" Target="../media/image9.png"/><Relationship Id="rId20" Type="http://schemas.openxmlformats.org/officeDocument/2006/relationships/image" Target="../media/image29.jpe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51.xml"/><Relationship Id="rId19" Type="http://schemas.openxmlformats.org/officeDocument/2006/relationships/image" Target="../media/image28.jpe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9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8.jpe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9.png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image" Target="../media/image11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image" Target="../media/image13.jpe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image" Target="../media/image16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image" Target="../media/image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41" Type="http://schemas.openxmlformats.org/officeDocument/2006/relationships/image" Target="../media/image15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image" Target="../media/image12.emf"/><Relationship Id="rId40" Type="http://schemas.openxmlformats.org/officeDocument/2006/relationships/image" Target="../media/image14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slideLayout" Target="../slideLayouts/slideLayout17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slideLayout" Target="../slideLayouts/slideLayout31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19.jpe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9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image" Target="../media/image20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image" Target="../media/image22.jpe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21.jpe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slideLayout" Target="../slideLayouts/slideLayout31.xml"/><Relationship Id="rId3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226.xml"/><Relationship Id="rId21" Type="http://schemas.openxmlformats.org/officeDocument/2006/relationships/image" Target="../media/image9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image" Target="../media/image23.jpe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532" y="3829277"/>
            <a:ext cx="4779531" cy="4231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algn="l"/>
            <a:r>
              <a:rPr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富邦华一简介</a:t>
            </a:r>
            <a:endParaRPr lang="en-US" altLang="zh-CN" sz="2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31">
            <a:extLst>
              <a:ext uri="{FF2B5EF4-FFF2-40B4-BE49-F238E27FC236}">
                <a16:creationId xmlns:a16="http://schemas.microsoft.com/office/drawing/2014/main" xmlns="" id="{97929A4D-57BD-114D-8AA5-DFA0AE6E29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23555" name="影像" descr="影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23556" name="Picture 2" descr="\\sv3834\DavWWWRoot\humanresource\ggpp\DocLib\2017官网改版\官网选用图片\图库\陆家嘴\陆家嘴旗舰行以往照片\陆家嘴旗舰行艺术展览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671168" y="797124"/>
            <a:ext cx="3098006" cy="1788319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557" name="矩形 19"/>
          <p:cNvSpPr/>
          <p:nvPr>
            <p:custDataLst>
              <p:tags r:id="rId4"/>
            </p:custDataLst>
          </p:nvPr>
        </p:nvSpPr>
        <p:spPr>
          <a:xfrm>
            <a:off x="3935016" y="2606278"/>
            <a:ext cx="747117" cy="235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500063">
              <a:lnSpc>
                <a:spcPct val="90000"/>
              </a:lnSpc>
              <a:spcBef>
                <a:spcPts val="450"/>
              </a:spcBef>
            </a:pPr>
            <a:r>
              <a:rPr sz="12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艺廊银行</a:t>
            </a:r>
          </a:p>
        </p:txBody>
      </p:sp>
      <p:pic>
        <p:nvPicPr>
          <p:cNvPr id="23558" name="Picture 2" descr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668786" y="2837260"/>
            <a:ext cx="3133725" cy="178891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23559" name="图片 11" descr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019800" y="785812"/>
            <a:ext cx="3124200" cy="1788319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23560" name="矩形 19"/>
          <p:cNvSpPr/>
          <p:nvPr>
            <p:custDataLst>
              <p:tags r:id="rId7"/>
            </p:custDataLst>
          </p:nvPr>
        </p:nvSpPr>
        <p:spPr>
          <a:xfrm>
            <a:off x="3935015" y="4661297"/>
            <a:ext cx="1867496" cy="235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500063">
              <a:lnSpc>
                <a:spcPct val="90000"/>
              </a:lnSpc>
              <a:spcBef>
                <a:spcPts val="450"/>
              </a:spcBef>
            </a:pPr>
            <a:r>
              <a:rPr sz="12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咖啡银行</a:t>
            </a:r>
          </a:p>
        </p:txBody>
      </p:sp>
      <p:sp>
        <p:nvSpPr>
          <p:cNvPr id="23561" name="矩形 19"/>
          <p:cNvSpPr/>
          <p:nvPr>
            <p:custDataLst>
              <p:tags r:id="rId8"/>
            </p:custDataLst>
          </p:nvPr>
        </p:nvSpPr>
        <p:spPr>
          <a:xfrm>
            <a:off x="7200305" y="2606278"/>
            <a:ext cx="1867495" cy="235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500063">
              <a:lnSpc>
                <a:spcPct val="90000"/>
              </a:lnSpc>
              <a:spcBef>
                <a:spcPts val="450"/>
              </a:spcBef>
            </a:pPr>
            <a:r>
              <a:rPr sz="12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书房银行</a:t>
            </a:r>
          </a:p>
        </p:txBody>
      </p:sp>
      <p:pic>
        <p:nvPicPr>
          <p:cNvPr id="23562" name="Picture 2" descr="\\sv3834\DavWWWRoot\humanresource\ggpp\DocLib\000.活动资料存档\20191212宠物分行\备选\DSC07465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019800" y="2837259"/>
            <a:ext cx="3124200" cy="1788319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563" name="矩形 19"/>
          <p:cNvSpPr/>
          <p:nvPr>
            <p:custDataLst>
              <p:tags r:id="rId10"/>
            </p:custDataLst>
          </p:nvPr>
        </p:nvSpPr>
        <p:spPr>
          <a:xfrm>
            <a:off x="7200305" y="4661297"/>
            <a:ext cx="1867495" cy="23574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500063">
              <a:lnSpc>
                <a:spcPct val="90000"/>
              </a:lnSpc>
              <a:spcBef>
                <a:spcPts val="450"/>
              </a:spcBef>
            </a:pPr>
            <a:r>
              <a:rPr lang="zh-CN" altLang="en-US" sz="120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萌宠银行</a:t>
            </a:r>
          </a:p>
        </p:txBody>
      </p:sp>
      <p:sp>
        <p:nvSpPr>
          <p:cNvPr id="23564" name="富邦金控 以「成为亚洲一流的金融机构」为发展愿景"/>
          <p:cNvSpPr/>
          <p:nvPr>
            <p:custDataLst>
              <p:tags r:id="rId11"/>
            </p:custDataLst>
          </p:nvPr>
        </p:nvSpPr>
        <p:spPr>
          <a:xfrm>
            <a:off x="686767" y="211337"/>
            <a:ext cx="2805113" cy="30777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anose="020B0503020204020204" pitchFamily="34" charset="-122"/>
              </a:rPr>
              <a:t>温度服务  打造</a:t>
            </a:r>
            <a:r>
              <a:rPr lang="zh-CN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anose="020B0503020204020204" pitchFamily="34" charset="-122"/>
              </a:rPr>
              <a:t>特色网点</a:t>
            </a:r>
          </a:p>
        </p:txBody>
      </p:sp>
      <p:sp>
        <p:nvSpPr>
          <p:cNvPr id="23565" name="文本框 5">
            <a:extLst>
              <a:ext uri="{FF2B5EF4-FFF2-40B4-BE49-F238E27FC236}">
                <a16:creationId xmlns:a16="http://schemas.microsoft.com/office/drawing/2014/main" xmlns="" id="{0A07E834-91E0-FC4C-AA88-321CB007297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81963" y="2190111"/>
            <a:ext cx="406233" cy="592470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en" altLang="zh-CN" sz="3600" b="1" kern="1200" spc="2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6A6A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X</a:t>
            </a:r>
            <a:endParaRPr lang="zh-CN" altLang="en-US" sz="3300" b="1" kern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566" name="2"/>
          <p:cNvSpPr/>
          <p:nvPr>
            <p:custDataLst>
              <p:tags r:id="rId13"/>
            </p:custDataLst>
          </p:nvPr>
        </p:nvSpPr>
        <p:spPr>
          <a:xfrm>
            <a:off x="8879681" y="4834533"/>
            <a:ext cx="174427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15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23567" name="艺廊…">
            <a:extLst>
              <a:ext uri="{FF2B5EF4-FFF2-40B4-BE49-F238E27FC236}">
                <a16:creationId xmlns:a16="http://schemas.microsoft.com/office/drawing/2014/main" xmlns="" id="{4C51B399-1D1A-9B48-906D-FA3CB5533C8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73478" y="2284892"/>
            <a:ext cx="1896930" cy="88793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lvl="2" algn="l" defTabSz="482203" eaLnBrk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450" b="1" kern="1200" spc="17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金融</a:t>
            </a:r>
            <a:endParaRPr sz="1125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lvl="2" algn="l" defTabSz="482203" eaLnBrk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450" b="1" kern="1200" spc="17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生活美学</a:t>
            </a:r>
            <a:endParaRPr sz="1125" b="1" kern="1200" dirty="0">
              <a:solidFill>
                <a:srgbClr val="55BB94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E9EA547-FA34-094B-9AFE-046A7A13A716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5602" y="1267139"/>
            <a:ext cx="836221" cy="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24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组合 12" descr="组合 12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2411760" y="700310"/>
            <a:ext cx="2488042" cy="1372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\\sv3834\DavWWWRoot\humanresource\ggpp\DocLib\000.活动资料存档\20191212董事长面对面\筛选\DSC079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1" y="699543"/>
            <a:ext cx="1634891" cy="1368152"/>
          </a:xfrm>
          <a:prstGeom prst="rect">
            <a:avLst/>
          </a:prstGeom>
          <a:noFill/>
        </p:spPr>
      </p:pic>
      <p:sp>
        <p:nvSpPr>
          <p:cNvPr id="6" name="文艺…"/>
          <p:cNvSpPr txBox="1"/>
          <p:nvPr/>
        </p:nvSpPr>
        <p:spPr>
          <a:xfrm>
            <a:off x="8028384" y="731481"/>
            <a:ext cx="11798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285875">
              <a:defRPr sz="12000" spc="600">
                <a:gradFill flip="none" rotWithShape="1">
                  <a:gsLst>
                    <a:gs pos="0">
                      <a:srgbClr val="3275B5"/>
                    </a:gs>
                    <a:gs pos="100000">
                      <a:srgbClr val="44989C"/>
                    </a:gs>
                  </a:gsLst>
                  <a:lin ang="12300000" scaled="0"/>
                </a:gradFill>
                <a:latin typeface="PingFang SC Medium"/>
                <a:ea typeface="PingFang SC Medium"/>
                <a:cs typeface="PingFang SC Medium"/>
                <a:sym typeface="PingFang SC Medium"/>
              </a:defRPr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无所</a:t>
            </a:r>
          </a:p>
          <a:p>
            <a:pPr algn="l" defTabSz="1285875">
              <a:defRPr sz="12000" spc="600">
                <a:gradFill flip="none" rotWithShape="1">
                  <a:gsLst>
                    <a:gs pos="0">
                      <a:srgbClr val="3275B5"/>
                    </a:gs>
                    <a:gs pos="100000">
                      <a:srgbClr val="44989C"/>
                    </a:gs>
                  </a:gsLst>
                  <a:lin ang="12300000" scaled="0"/>
                </a:gradFill>
                <a:latin typeface="PingFang SC Medium"/>
                <a:ea typeface="PingFang SC Medium"/>
                <a:cs typeface="PingFang SC Medium"/>
                <a:sym typeface="PingFang SC Medium"/>
              </a:defRPr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不谈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0" y="2858441"/>
            <a:ext cx="9144000" cy="228505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zh-CN" altLang="en-US" sz="1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组合 11" descr="组合 11"/>
          <p:cNvPicPr>
            <a:picLocks noChangeAspect="1"/>
          </p:cNvPicPr>
          <p:nvPr/>
        </p:nvPicPr>
        <p:blipFill>
          <a:blip r:embed="rId6" cstate="email">
            <a:extLst/>
          </a:blip>
          <a:srcRect l="2584"/>
          <a:stretch>
            <a:fillRect/>
          </a:stretch>
        </p:blipFill>
        <p:spPr>
          <a:xfrm>
            <a:off x="-11995" y="699542"/>
            <a:ext cx="2423755" cy="137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1043608" y="3213331"/>
            <a:ext cx="1981857" cy="131690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健身房"/>
          <p:cNvSpPr txBox="1"/>
          <p:nvPr/>
        </p:nvSpPr>
        <p:spPr>
          <a:xfrm>
            <a:off x="1725217" y="4716602"/>
            <a:ext cx="564257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079A9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健身房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3" descr="Picture 3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3059832" y="3213331"/>
            <a:ext cx="1981626" cy="131690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瑜伽室"/>
          <p:cNvSpPr txBox="1"/>
          <p:nvPr/>
        </p:nvSpPr>
        <p:spPr>
          <a:xfrm>
            <a:off x="3813449" y="4716602"/>
            <a:ext cx="564257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079A9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瑜伽室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5076056" y="3213331"/>
            <a:ext cx="1979424" cy="131690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员工食堂"/>
          <p:cNvSpPr txBox="1"/>
          <p:nvPr/>
        </p:nvSpPr>
        <p:spPr>
          <a:xfrm>
            <a:off x="5744840" y="4716602"/>
            <a:ext cx="718145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079A9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员工食堂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inTech 创新竞赛"/>
          <p:cNvSpPr txBox="1"/>
          <p:nvPr/>
        </p:nvSpPr>
        <p:spPr>
          <a:xfrm>
            <a:off x="3027644" y="2140476"/>
            <a:ext cx="136095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3274B5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FinTech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创新竞赛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富邦月演讲比赛"/>
          <p:cNvSpPr txBox="1"/>
          <p:nvPr/>
        </p:nvSpPr>
        <p:spPr>
          <a:xfrm>
            <a:off x="809823" y="2140476"/>
            <a:ext cx="117981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3274B5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富邦月演讲比赛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行长面对面"/>
          <p:cNvSpPr txBox="1"/>
          <p:nvPr/>
        </p:nvSpPr>
        <p:spPr>
          <a:xfrm>
            <a:off x="6308079" y="2140476"/>
            <a:ext cx="87203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3274B5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高管面对面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Picture 2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7092280" y="3213331"/>
            <a:ext cx="1981450" cy="131690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舒压室"/>
          <p:cNvSpPr txBox="1"/>
          <p:nvPr/>
        </p:nvSpPr>
        <p:spPr>
          <a:xfrm>
            <a:off x="8061921" y="4676146"/>
            <a:ext cx="564257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defRPr sz="2800">
                <a:solidFill>
                  <a:srgbClr val="079A9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舒压室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多元…"/>
          <p:cNvSpPr txBox="1"/>
          <p:nvPr/>
        </p:nvSpPr>
        <p:spPr>
          <a:xfrm>
            <a:off x="-36512" y="3219822"/>
            <a:ext cx="11798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1285875">
              <a:defRPr sz="12000" spc="600">
                <a:gradFill flip="none" rotWithShape="1">
                  <a:gsLst>
                    <a:gs pos="0">
                      <a:srgbClr val="3275B5"/>
                    </a:gs>
                    <a:gs pos="100000">
                      <a:srgbClr val="44989C"/>
                    </a:gs>
                  </a:gsLst>
                  <a:lin ang="12300000" scaled="0"/>
                </a:gradFill>
                <a:latin typeface="PingFang SC Medium"/>
                <a:ea typeface="PingFang SC Medium"/>
                <a:cs typeface="PingFang SC Medium"/>
                <a:sym typeface="PingFang SC Medium"/>
              </a:defRPr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不止</a:t>
            </a:r>
          </a:p>
          <a:p>
            <a:pPr algn="r" defTabSz="1285875">
              <a:defRPr sz="12000" spc="600">
                <a:gradFill flip="none" rotWithShape="1">
                  <a:gsLst>
                    <a:gs pos="0">
                      <a:srgbClr val="3275B5"/>
                    </a:gs>
                    <a:gs pos="100000">
                      <a:srgbClr val="44989C"/>
                    </a:gs>
                  </a:gsLst>
                  <a:lin ang="12300000" scaled="0"/>
                </a:gradFill>
                <a:latin typeface="PingFang SC Medium"/>
                <a:ea typeface="PingFang SC Medium"/>
                <a:cs typeface="PingFang SC Medium"/>
                <a:sym typeface="PingFang SC Medium"/>
              </a:defRPr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工作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165" y="138049"/>
            <a:ext cx="1768547" cy="461665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Microsoft YaHei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企业</a:t>
            </a:r>
            <a:r>
              <a:rPr lang="zh-CN" altLang="en-US" dirty="0" smtClean="0"/>
              <a:t>文化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 cstate="print"/>
          <a:srcRect t="1666" r="8354"/>
          <a:stretch/>
        </p:blipFill>
        <p:spPr>
          <a:xfrm>
            <a:off x="6444208" y="699542"/>
            <a:ext cx="1584176" cy="1365181"/>
          </a:xfrm>
          <a:prstGeom prst="rect">
            <a:avLst/>
          </a:prstGeom>
        </p:spPr>
      </p:pic>
      <p:sp>
        <p:nvSpPr>
          <p:cNvPr id="22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09278468-4C8D-2A41-A35F-90EE57D838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89634" y="229418"/>
            <a:ext cx="1369844" cy="30801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650" kern="1200" spc="6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old"/>
                <a:sym typeface="Songti SC Bold"/>
              </a:rPr>
              <a:t>打造幸福企业</a:t>
            </a:r>
            <a:endParaRPr lang="zh-CN" altLang="en-US" sz="1650" kern="1200" spc="6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Microsoft YaHei" pitchFamily="34" charset="-122"/>
              <a:ea typeface="Microsoft YaHei" panose="020B0503020204020204" pitchFamily="34" charset="-122"/>
              <a:cs typeface="Songti SC Bold"/>
              <a:sym typeface="Songti SC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71550"/>
            <a:ext cx="86649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0"/>
          <p:cNvSpPr txBox="1"/>
          <p:nvPr/>
        </p:nvSpPr>
        <p:spPr>
          <a:xfrm>
            <a:off x="159334" y="138049"/>
            <a:ext cx="1768547" cy="461665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Microsoft YaHei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企业</a:t>
            </a:r>
            <a:r>
              <a:rPr lang="zh-CN" altLang="en-US" dirty="0" smtClean="0"/>
              <a:t>文化</a:t>
            </a:r>
            <a:endParaRPr lang="zh-CN" altLang="en-US" dirty="0"/>
          </a:p>
        </p:txBody>
      </p:sp>
      <p:sp>
        <p:nvSpPr>
          <p:cNvPr id="5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09278468-4C8D-2A41-A35F-90EE57D838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89634" y="229418"/>
            <a:ext cx="1369844" cy="30801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650" kern="1200" spc="6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old"/>
                <a:sym typeface="Songti SC Bold"/>
              </a:rPr>
              <a:t>打造幸福企业</a:t>
            </a:r>
            <a:endParaRPr lang="zh-CN" altLang="en-US" sz="1650" kern="1200" spc="6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Microsoft YaHei" pitchFamily="34" charset="-122"/>
              <a:ea typeface="Microsoft YaHei" panose="020B0503020204020204" pitchFamily="34" charset="-122"/>
              <a:cs typeface="Songti SC Bold"/>
              <a:sym typeface="Songti SC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577453"/>
            <a:ext cx="6138267" cy="456604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339" name="矩形 31">
            <a:extLst>
              <a:ext uri="{FF2B5EF4-FFF2-40B4-BE49-F238E27FC236}">
                <a16:creationId xmlns:a16="http://schemas.microsoft.com/office/drawing/2014/main" xmlns="" id="{A725EB17-EFFB-2544-B770-BE467EEE69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14340" name="影像" descr="影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4341" name="1"/>
          <p:cNvSpPr/>
          <p:nvPr>
            <p:custDataLst>
              <p:tags r:id="rId4"/>
            </p:custDataLst>
          </p:nvPr>
        </p:nvSpPr>
        <p:spPr>
          <a:xfrm>
            <a:off x="6557963" y="1351359"/>
            <a:ext cx="465534" cy="869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lvl="0"/>
            <a:r>
              <a:rPr sz="540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1</a:t>
            </a:r>
          </a:p>
        </p:txBody>
      </p:sp>
      <p:sp>
        <p:nvSpPr>
          <p:cNvPr id="14342" name="矩形 8"/>
          <p:cNvSpPr/>
          <p:nvPr>
            <p:custDataLst>
              <p:tags r:id="rId5"/>
            </p:custDataLst>
          </p:nvPr>
        </p:nvSpPr>
        <p:spPr>
          <a:xfrm>
            <a:off x="7056239" y="1450777"/>
            <a:ext cx="1998464" cy="650676"/>
          </a:xfrm>
          <a:custGeom>
            <a:avLst/>
            <a:gdLst/>
            <a:ahLst/>
            <a:cxnLst/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anchor="t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685800">
              <a:lnSpc>
                <a:spcPct val="120000"/>
              </a:lnSpc>
            </a:pP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在地化经营</a:t>
            </a:r>
            <a:b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</a:b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建设一家具有核心竞争力</a:t>
            </a:r>
            <a:b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</a:b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为金融同业敬重的本土银行</a:t>
            </a:r>
          </a:p>
        </p:txBody>
      </p:sp>
      <p:sp>
        <p:nvSpPr>
          <p:cNvPr id="14343" name="2"/>
          <p:cNvSpPr/>
          <p:nvPr>
            <p:custDataLst>
              <p:tags r:id="rId6"/>
            </p:custDataLst>
          </p:nvPr>
        </p:nvSpPr>
        <p:spPr>
          <a:xfrm>
            <a:off x="6557963" y="2515791"/>
            <a:ext cx="465534" cy="869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lvl="0"/>
            <a:r>
              <a:rPr sz="540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2</a:t>
            </a:r>
          </a:p>
        </p:txBody>
      </p:sp>
      <p:sp>
        <p:nvSpPr>
          <p:cNvPr id="14344" name="矩形 7"/>
          <p:cNvSpPr/>
          <p:nvPr>
            <p:custDataLst>
              <p:tags r:id="rId7"/>
            </p:custDataLst>
          </p:nvPr>
        </p:nvSpPr>
        <p:spPr>
          <a:xfrm>
            <a:off x="7056239" y="2625328"/>
            <a:ext cx="1782366" cy="650677"/>
          </a:xfrm>
          <a:custGeom>
            <a:avLst/>
            <a:gdLst/>
            <a:ahLst/>
            <a:cxnLst/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anchor="t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685800">
              <a:lnSpc>
                <a:spcPct val="120000"/>
              </a:lnSpc>
            </a:pP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立足上海，放眼全国</a:t>
            </a:r>
          </a:p>
          <a:p>
            <a:pPr algn="l" defTabSz="685800">
              <a:lnSpc>
                <a:spcPct val="120000"/>
              </a:lnSpc>
            </a:pP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以服务本地为起点</a:t>
            </a:r>
          </a:p>
          <a:p>
            <a:pPr algn="l" defTabSz="685800">
              <a:lnSpc>
                <a:spcPct val="120000"/>
              </a:lnSpc>
            </a:pP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促进两岸金融交流合作</a:t>
            </a:r>
          </a:p>
        </p:txBody>
      </p:sp>
      <p:sp>
        <p:nvSpPr>
          <p:cNvPr id="14345" name="3"/>
          <p:cNvSpPr/>
          <p:nvPr>
            <p:custDataLst>
              <p:tags r:id="rId8"/>
            </p:custDataLst>
          </p:nvPr>
        </p:nvSpPr>
        <p:spPr>
          <a:xfrm>
            <a:off x="6561535" y="3511153"/>
            <a:ext cx="465534" cy="869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lvl="0"/>
            <a:r>
              <a:rPr sz="540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3</a:t>
            </a:r>
          </a:p>
        </p:txBody>
      </p:sp>
      <p:sp>
        <p:nvSpPr>
          <p:cNvPr id="14346" name="矩形 9"/>
          <p:cNvSpPr/>
          <p:nvPr>
            <p:custDataLst>
              <p:tags r:id="rId9"/>
            </p:custDataLst>
          </p:nvPr>
        </p:nvSpPr>
        <p:spPr>
          <a:xfrm>
            <a:off x="7056239" y="3802856"/>
            <a:ext cx="1782366" cy="457200"/>
          </a:xfrm>
          <a:custGeom>
            <a:avLst/>
            <a:gdLst/>
            <a:ahLst/>
            <a:cxnLst/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anchor="t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685800">
              <a:lnSpc>
                <a:spcPct val="120000"/>
              </a:lnSpc>
            </a:pPr>
            <a:r>
              <a:rPr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成为</a:t>
            </a:r>
            <a:r>
              <a:rPr lang="zh-CN" altLang="en-US"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大中华地区</a:t>
            </a:r>
            <a:br>
              <a:rPr lang="zh-CN" altLang="en-US"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</a:br>
            <a:r>
              <a:rPr lang="zh-CN" altLang="en-US" sz="1125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最优质的金融服务机构</a:t>
            </a:r>
          </a:p>
        </p:txBody>
      </p:sp>
      <p:sp>
        <p:nvSpPr>
          <p:cNvPr id="14347" name="矩形 14"/>
          <p:cNvSpPr/>
          <p:nvPr>
            <p:custDataLst>
              <p:tags r:id="rId10"/>
            </p:custDataLst>
          </p:nvPr>
        </p:nvSpPr>
        <p:spPr>
          <a:xfrm>
            <a:off x="7056239" y="1241822"/>
            <a:ext cx="877491" cy="242292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17144" tIns="17144" rIns="17144" bIns="17144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/>
            <a:r>
              <a:rPr sz="135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定位</a:t>
            </a:r>
          </a:p>
        </p:txBody>
      </p:sp>
      <p:sp>
        <p:nvSpPr>
          <p:cNvPr id="14348" name="矩形 14"/>
          <p:cNvSpPr/>
          <p:nvPr>
            <p:custDataLst>
              <p:tags r:id="rId11"/>
            </p:custDataLst>
          </p:nvPr>
        </p:nvSpPr>
        <p:spPr>
          <a:xfrm>
            <a:off x="7056239" y="2413397"/>
            <a:ext cx="877491" cy="242292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17144" tIns="17144" rIns="17144" bIns="17144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/>
            <a:r>
              <a:rPr sz="135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宗旨</a:t>
            </a:r>
          </a:p>
        </p:txBody>
      </p:sp>
      <p:sp>
        <p:nvSpPr>
          <p:cNvPr id="14349" name="矩形 14"/>
          <p:cNvSpPr/>
          <p:nvPr>
            <p:custDataLst>
              <p:tags r:id="rId12"/>
            </p:custDataLst>
          </p:nvPr>
        </p:nvSpPr>
        <p:spPr>
          <a:xfrm>
            <a:off x="7056239" y="3585567"/>
            <a:ext cx="877491" cy="242292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17144" tIns="17144" rIns="17144" bIns="17144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/>
            <a:r>
              <a:rPr sz="135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愿景</a:t>
            </a:r>
          </a:p>
        </p:txBody>
      </p:sp>
      <p:sp>
        <p:nvSpPr>
          <p:cNvPr id="14350" name="我们的优势"/>
          <p:cNvSpPr/>
          <p:nvPr>
            <p:custDataLst>
              <p:tags r:id="rId13"/>
            </p:custDataLst>
          </p:nvPr>
        </p:nvSpPr>
        <p:spPr>
          <a:xfrm>
            <a:off x="649486" y="1153121"/>
            <a:ext cx="1625203" cy="41910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/>
            <a:r>
              <a:rPr sz="2475" b="1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我们的优势</a:t>
            </a:r>
            <a:endParaRPr sz="1800" b="1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14351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5A5584B9-0073-9B4E-9BCC-B60D99DA343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23957" y="153799"/>
            <a:ext cx="1333424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200" spc="94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  <a:sym typeface="Songti SC Black"/>
              </a:rPr>
              <a:t>富邦华一</a:t>
            </a:r>
            <a:endParaRPr sz="2400" b="1" kern="1200" spc="60" dirty="0">
              <a:solidFill>
                <a:schemeClr val="bg1"/>
              </a:solidFill>
              <a:latin typeface="Microsoft YaHei" pitchFamily="34" charset="-122"/>
              <a:ea typeface="Microsoft YaHei" panose="020B0503020204020204" pitchFamily="34" charset="-122"/>
              <a:cs typeface="Songti SC Bold"/>
              <a:sym typeface="Songti SC Bold"/>
            </a:endParaRPr>
          </a:p>
        </p:txBody>
      </p:sp>
      <p:sp>
        <p:nvSpPr>
          <p:cNvPr id="14352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09278468-4C8D-2A41-A35F-90EE57D8381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092635" y="211507"/>
            <a:ext cx="3343461" cy="30801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6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old"/>
                <a:sym typeface="Songti SC Bold"/>
              </a:rPr>
              <a:t>工作生活在两岸，富邦华一在身边</a:t>
            </a:r>
          </a:p>
        </p:txBody>
      </p:sp>
      <p:sp>
        <p:nvSpPr>
          <p:cNvPr id="14353" name="文本框 1">
            <a:extLst>
              <a:ext uri="{FF2B5EF4-FFF2-40B4-BE49-F238E27FC236}">
                <a16:creationId xmlns:a16="http://schemas.microsoft.com/office/drawing/2014/main" xmlns="" id="{FD7E007A-37E0-1C4F-8F13-420FF2FFB7C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49700" y="1572585"/>
            <a:ext cx="1923604" cy="116955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l" defTabSz="3429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274B5"/>
              </a:buClr>
              <a:buSzPct val="300000"/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两岸交流之桥梁</a:t>
            </a:r>
            <a:endParaRPr lang="zh-CN" altLang="en-US" sz="1050" b="1" kern="1200" dirty="0">
              <a:solidFill>
                <a:schemeClr val="bg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3429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274B5"/>
              </a:buClr>
              <a:buSzPct val="300000"/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精致金融先行者</a:t>
            </a:r>
          </a:p>
          <a:p>
            <a:pPr algn="l" defTabSz="3429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274B5"/>
              </a:buClr>
              <a:buSzPct val="300000"/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大陆服务网点数最多的台资银行</a:t>
            </a:r>
          </a:p>
          <a:p>
            <a:pPr algn="l" defTabSz="3429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274B5"/>
              </a:buClr>
              <a:buSzPct val="300000"/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大陆首家全牌照运营的台资银行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1050" b="1" kern="1200" dirty="0">
              <a:solidFill>
                <a:schemeClr val="bg1"/>
              </a:solidFill>
            </a:endParaRPr>
          </a:p>
        </p:txBody>
      </p:sp>
      <p:sp>
        <p:nvSpPr>
          <p:cNvPr id="14354" name="椭圆 2">
            <a:extLst>
              <a:ext uri="{FF2B5EF4-FFF2-40B4-BE49-F238E27FC236}">
                <a16:creationId xmlns:a16="http://schemas.microsoft.com/office/drawing/2014/main" xmlns="" id="{0FD6D267-8371-2B40-8A5F-10B7B1E691E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45371" y="1613905"/>
            <a:ext cx="62541" cy="243446"/>
          </a:xfrm>
          <a:prstGeom prst="ellipse">
            <a:avLst/>
          </a:prstGeom>
          <a:solidFill>
            <a:srgbClr val="038E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1125" kern="1200"/>
          </a:p>
        </p:txBody>
      </p:sp>
      <p:sp>
        <p:nvSpPr>
          <p:cNvPr id="14355" name="椭圆 23">
            <a:extLst>
              <a:ext uri="{FF2B5EF4-FFF2-40B4-BE49-F238E27FC236}">
                <a16:creationId xmlns:a16="http://schemas.microsoft.com/office/drawing/2014/main" xmlns="" id="{6E7F763B-84D4-D14C-90DF-22625C60B96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45371" y="1848293"/>
            <a:ext cx="62541" cy="243446"/>
          </a:xfrm>
          <a:prstGeom prst="ellipse">
            <a:avLst/>
          </a:prstGeom>
          <a:solidFill>
            <a:srgbClr val="038E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1125" kern="1200"/>
          </a:p>
        </p:txBody>
      </p:sp>
      <p:sp>
        <p:nvSpPr>
          <p:cNvPr id="14356" name="椭圆 24">
            <a:extLst>
              <a:ext uri="{FF2B5EF4-FFF2-40B4-BE49-F238E27FC236}">
                <a16:creationId xmlns:a16="http://schemas.microsoft.com/office/drawing/2014/main" xmlns="" id="{ABC1D544-4FD4-714B-A890-0FF7F376C19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45371" y="2091361"/>
            <a:ext cx="62541" cy="243446"/>
          </a:xfrm>
          <a:prstGeom prst="ellipse">
            <a:avLst/>
          </a:prstGeom>
          <a:solidFill>
            <a:srgbClr val="038E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1125" kern="1200"/>
          </a:p>
        </p:txBody>
      </p:sp>
      <p:sp>
        <p:nvSpPr>
          <p:cNvPr id="14357" name="椭圆 25">
            <a:extLst>
              <a:ext uri="{FF2B5EF4-FFF2-40B4-BE49-F238E27FC236}">
                <a16:creationId xmlns:a16="http://schemas.microsoft.com/office/drawing/2014/main" xmlns="" id="{B6642970-BBF7-5E4E-9A1D-1A5168A821F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45371" y="2327919"/>
            <a:ext cx="62541" cy="243446"/>
          </a:xfrm>
          <a:prstGeom prst="ellipse">
            <a:avLst/>
          </a:prstGeom>
          <a:solidFill>
            <a:srgbClr val="038E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1125" kern="1200"/>
          </a:p>
        </p:txBody>
      </p:sp>
      <p:sp>
        <p:nvSpPr>
          <p:cNvPr id="14358" name="2"/>
          <p:cNvSpPr/>
          <p:nvPr>
            <p:custDataLst>
              <p:tags r:id="rId21"/>
            </p:custDataLst>
          </p:nvPr>
        </p:nvSpPr>
        <p:spPr>
          <a:xfrm>
            <a:off x="8879682" y="4834533"/>
            <a:ext cx="106561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6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1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1">
            <a:extLst>
              <a:ext uri="{FF2B5EF4-FFF2-40B4-BE49-F238E27FC236}">
                <a16:creationId xmlns:a16="http://schemas.microsoft.com/office/drawing/2014/main" xmlns="" id="{8D07241B-9C5E-3C4C-9E2A-2B475C44EA8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16387" name="影像" descr="影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6388" name="26"/>
          <p:cNvSpPr txBox="1"/>
          <p:nvPr>
            <p:custDataLst>
              <p:tags r:id="rId3"/>
            </p:custDataLst>
          </p:nvPr>
        </p:nvSpPr>
        <p:spPr>
          <a:xfrm>
            <a:off x="339290" y="1327390"/>
            <a:ext cx="2359493" cy="2323713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3000" b="1">
                <a:solidFill>
                  <a:srgbClr val="8CC7C4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sz="14850" kern="1200" spc="-11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cs typeface="Helvetica Neue"/>
              </a:rPr>
              <a:t>2</a:t>
            </a:r>
            <a:r>
              <a:rPr lang="en-US" sz="14850" kern="1200" spc="-11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cs typeface="Helvetica Neue"/>
              </a:rPr>
              <a:t>7</a:t>
            </a:r>
            <a:endParaRPr sz="14850" kern="1200" spc="-113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389" name="富邦华一银行共开设"/>
          <p:cNvSpPr/>
          <p:nvPr>
            <p:custDataLst>
              <p:tags r:id="rId4"/>
            </p:custDataLst>
          </p:nvPr>
        </p:nvSpPr>
        <p:spPr>
          <a:xfrm>
            <a:off x="492919" y="1248371"/>
            <a:ext cx="2012156" cy="374451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482203">
              <a:lnSpc>
                <a:spcPct val="150000"/>
              </a:lnSpc>
            </a:pPr>
            <a:r>
              <a:rPr sz="1650" b="1" dirty="0">
                <a:solidFill>
                  <a:srgbClr val="22568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富邦华一银行共开设</a:t>
            </a:r>
          </a:p>
        </p:txBody>
      </p:sp>
      <p:sp>
        <p:nvSpPr>
          <p:cNvPr id="16390" name="家营业网点"/>
          <p:cNvSpPr/>
          <p:nvPr>
            <p:custDataLst>
              <p:tags r:id="rId5"/>
            </p:custDataLst>
          </p:nvPr>
        </p:nvSpPr>
        <p:spPr>
          <a:xfrm>
            <a:off x="2539604" y="2987874"/>
            <a:ext cx="846534" cy="28158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482203">
              <a:lnSpc>
                <a:spcPct val="150000"/>
              </a:lnSpc>
            </a:pPr>
            <a:r>
              <a:rPr sz="1200" b="1" dirty="0"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家营业网点</a:t>
            </a:r>
          </a:p>
        </p:txBody>
      </p:sp>
      <p:sp>
        <p:nvSpPr>
          <p:cNvPr id="16391" name="10 家分行, 16 家支行…"/>
          <p:cNvSpPr txBox="1"/>
          <p:nvPr>
            <p:custDataLst>
              <p:tags r:id="rId6"/>
            </p:custDataLst>
          </p:nvPr>
        </p:nvSpPr>
        <p:spPr>
          <a:xfrm>
            <a:off x="480764" y="3320244"/>
            <a:ext cx="2569934" cy="661720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482203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遍布</a:t>
            </a:r>
            <a:r>
              <a:rPr lang="en-US"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12</a:t>
            </a:r>
            <a:r>
              <a:rPr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个</a:t>
            </a:r>
            <a:r>
              <a:rPr lang="zh-CN" altLang="en-US"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城市</a:t>
            </a:r>
            <a:endParaRPr lang="en-US" altLang="zh-CN" sz="135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482203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为</a:t>
            </a:r>
            <a:r>
              <a:rPr lang="zh-CN" altLang="en-US" sz="1350" b="1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大陆网点数量最多</a:t>
            </a:r>
            <a:r>
              <a:rPr lang="zh-CN" altLang="en-US" sz="135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的台资银行</a:t>
            </a:r>
            <a:endParaRPr sz="135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392" name="Picture 2" descr="\\SVCTXFS05\UserData01\1405\FolderRedirect\Desktop\底图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43238" y="924521"/>
            <a:ext cx="5710833" cy="347245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393" name="影像" descr="影像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594277" y="2679502"/>
            <a:ext cx="107751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4" name="影像" descr="影像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081117" y="3057525"/>
            <a:ext cx="107751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5" name="影像" descr="影像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512719" y="3111699"/>
            <a:ext cx="107752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6" name="影像" descr="影像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972300" y="3651647"/>
            <a:ext cx="107752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7" name="影像" descr="影像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403902" y="2787849"/>
            <a:ext cx="107751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8" name="影像" descr="影像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458075" y="3057525"/>
            <a:ext cx="107752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399" name="影像" descr="影像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080052" y="2193727"/>
            <a:ext cx="107751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6400" name="影像" descr="影像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863953" y="3003947"/>
            <a:ext cx="107752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6401" name="● 台资银行"/>
          <p:cNvSpPr txBox="1"/>
          <p:nvPr>
            <p:custDataLst>
              <p:tags r:id="rId16"/>
            </p:custDataLst>
          </p:nvPr>
        </p:nvSpPr>
        <p:spPr>
          <a:xfrm>
            <a:off x="7635113" y="2022798"/>
            <a:ext cx="788677" cy="696344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● </a:t>
            </a:r>
            <a:r>
              <a:rPr lang="zh-CN" altLang="en-US" sz="413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环渤海</a:t>
            </a:r>
            <a:endParaRPr lang="en-US" altLang="zh-CN" sz="1125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</a:t>
            </a:r>
            <a:r>
              <a:rPr lang="zh-CN" altLang="en-US" sz="9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北京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 </a:t>
            </a:r>
            <a:r>
              <a:rPr lang="zh-CN" altLang="en-US" sz="9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天津</a:t>
            </a:r>
            <a:endParaRPr lang="en-US" altLang="zh-CN" sz="90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l" defTabSz="171450" eaLnBrk="0"/>
            <a:r>
              <a:rPr lang="en-US" sz="1125" kern="12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9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</a:rPr>
              <a:t>济南（筹）</a:t>
            </a:r>
            <a:endParaRPr sz="90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</a:endParaRPr>
          </a:p>
        </p:txBody>
      </p:sp>
      <p:sp>
        <p:nvSpPr>
          <p:cNvPr id="16402" name="● 台资银行"/>
          <p:cNvSpPr txBox="1"/>
          <p:nvPr>
            <p:custDataLst>
              <p:tags r:id="rId17"/>
            </p:custDataLst>
          </p:nvPr>
        </p:nvSpPr>
        <p:spPr>
          <a:xfrm>
            <a:off x="7161050" y="3813888"/>
            <a:ext cx="1041952" cy="38472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● 粤港澳大湾区</a:t>
            </a:r>
            <a:endParaRPr lang="en-US" altLang="zh-CN" sz="1125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24242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</a:t>
            </a: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24242"/>
                </a:solidFill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广州、深圳</a:t>
            </a:r>
            <a:endParaRPr sz="1125" kern="1200" dirty="0">
              <a:solidFill>
                <a:srgbClr val="424242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403" name="● 台资银行"/>
          <p:cNvSpPr txBox="1"/>
          <p:nvPr>
            <p:custDataLst>
              <p:tags r:id="rId18"/>
            </p:custDataLst>
          </p:nvPr>
        </p:nvSpPr>
        <p:spPr>
          <a:xfrm>
            <a:off x="7662116" y="2726944"/>
            <a:ext cx="1096454" cy="661720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● 长三角</a:t>
            </a:r>
            <a:endParaRPr lang="en-US" altLang="zh-CN" sz="1125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</a:t>
            </a: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上海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南京、苏州、昆山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宁波</a:t>
            </a:r>
            <a:endParaRPr sz="1125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404" name="● 台资银行"/>
          <p:cNvSpPr txBox="1"/>
          <p:nvPr>
            <p:custDataLst>
              <p:tags r:id="rId19"/>
            </p:custDataLst>
          </p:nvPr>
        </p:nvSpPr>
        <p:spPr>
          <a:xfrm>
            <a:off x="3974696" y="2904061"/>
            <a:ext cx="609141" cy="800219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sz="1125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● </a:t>
            </a:r>
            <a:r>
              <a:rPr lang="zh-CN" altLang="en-US" sz="1125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中西部</a:t>
            </a:r>
            <a:endParaRPr lang="en-US" altLang="zh-CN" sz="1125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</a:t>
            </a: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武汉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 西安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 成都</a:t>
            </a:r>
            <a:endParaRPr lang="en-US" altLang="zh-CN" sz="90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171450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   重庆</a:t>
            </a:r>
            <a:endParaRPr sz="1125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405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0FB182A1-28F7-C34E-8F74-9DDA3472EA3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14416" y="153800"/>
            <a:ext cx="1335476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200" spc="98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  <a:sym typeface="Songti SC Black"/>
              </a:rPr>
              <a:t>机构布局</a:t>
            </a:r>
          </a:p>
        </p:txBody>
      </p:sp>
      <p:cxnSp>
        <p:nvCxnSpPr>
          <p:cNvPr id="16406" name="直线连接符 29"/>
          <p:cNvCxnSpPr/>
          <p:nvPr>
            <p:custDataLst>
              <p:tags r:id="rId21"/>
            </p:custDataLst>
          </p:nvPr>
        </p:nvCxnSpPr>
        <p:spPr>
          <a:xfrm flipH="1">
            <a:off x="3654028" y="998935"/>
            <a:ext cx="0" cy="3651647"/>
          </a:xfrm>
          <a:prstGeom prst="line">
            <a:avLst/>
          </a:prstGeom>
          <a:noFill/>
          <a:ln w="15875" cap="flat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07" name="2"/>
          <p:cNvSpPr/>
          <p:nvPr>
            <p:custDataLst>
              <p:tags r:id="rId22"/>
            </p:custDataLst>
          </p:nvPr>
        </p:nvSpPr>
        <p:spPr>
          <a:xfrm>
            <a:off x="8879682" y="4834533"/>
            <a:ext cx="106561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8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pic>
        <p:nvPicPr>
          <p:cNvPr id="24" name="影像" descr="影像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150334" y="2518407"/>
            <a:ext cx="107751" cy="10358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20155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A5E23654-463D-5342-8AF0-BE55E30DBF51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87305" y="4241835"/>
            <a:ext cx="7871346" cy="662730"/>
          </a:xfrm>
          <a:prstGeom prst="rect">
            <a:avLst/>
          </a:prstGeom>
        </p:spPr>
      </p:pic>
      <p:sp>
        <p:nvSpPr>
          <p:cNvPr id="15362" name="矩形 31">
            <a:extLst>
              <a:ext uri="{FF2B5EF4-FFF2-40B4-BE49-F238E27FC236}">
                <a16:creationId xmlns:a16="http://schemas.microsoft.com/office/drawing/2014/main" xmlns="" id="{03CDF144-2C61-A640-9FEB-3AD12FA566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>
              <a:latin typeface="Helvetica"/>
            </a:endParaRPr>
          </a:p>
        </p:txBody>
      </p:sp>
      <p:pic>
        <p:nvPicPr>
          <p:cNvPr id="15363" name="影像" descr="影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5365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574" y="870347"/>
            <a:ext cx="2400300" cy="31861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366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0774" y="870347"/>
            <a:ext cx="2400300" cy="31861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367" name="图片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8496" y="870347"/>
            <a:ext cx="2400300" cy="31861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368" name="矩形 82"/>
          <p:cNvSpPr txBox="1"/>
          <p:nvPr>
            <p:custDataLst>
              <p:tags r:id="rId6"/>
            </p:custDataLst>
          </p:nvPr>
        </p:nvSpPr>
        <p:spPr>
          <a:xfrm>
            <a:off x="1942082" y="4328631"/>
            <a:ext cx="5259836" cy="491887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24109" tIns="24109" rIns="24109" bIns="24109">
            <a:spAutoFit/>
          </a:bodyPr>
          <a:lstStyle/>
          <a:p>
            <a:pPr defTabSz="482203" ea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自</a:t>
            </a:r>
            <a:r>
              <a:rPr lang="en-US"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2014</a:t>
            </a:r>
            <a:r>
              <a:rPr lang="zh-CN" altLang="en-US"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年</a:t>
            </a:r>
            <a:r>
              <a:rPr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富邦入主以来，</a:t>
            </a:r>
            <a:r>
              <a:rPr lang="zh-CN" altLang="en-US"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富邦华一银行</a:t>
            </a:r>
            <a:r>
              <a:rPr sz="1200" b="1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不断完善公司治理</a:t>
            </a:r>
            <a:r>
              <a:rPr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，</a:t>
            </a:r>
          </a:p>
          <a:p>
            <a:pPr defTabSz="482203" ea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1200" b="1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扩大经营规模</a:t>
            </a:r>
            <a:r>
              <a:rPr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，并审慎积极地进行</a:t>
            </a:r>
            <a:r>
              <a:rPr sz="1200" b="1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机构筹建</a:t>
            </a:r>
            <a:r>
              <a:rPr sz="1200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，为业务的发展</a:t>
            </a:r>
            <a:r>
              <a:rPr sz="1200" b="1" kern="1200" spc="6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奠定良好基础</a:t>
            </a:r>
          </a:p>
        </p:txBody>
      </p:sp>
      <p:sp>
        <p:nvSpPr>
          <p:cNvPr id="15369" name="总资产…"/>
          <p:cNvSpPr txBox="1"/>
          <p:nvPr>
            <p:custDataLst>
              <p:tags r:id="rId7"/>
            </p:custDataLst>
          </p:nvPr>
        </p:nvSpPr>
        <p:spPr>
          <a:xfrm>
            <a:off x="2236408" y="1146042"/>
            <a:ext cx="592470" cy="407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numCol="1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sz="1200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总资产</a:t>
            </a:r>
          </a:p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增长</a:t>
            </a:r>
            <a:endParaRPr sz="1125" b="1" kern="1200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70" name="网点数…"/>
          <p:cNvSpPr txBox="1"/>
          <p:nvPr>
            <p:custDataLst>
              <p:tags r:id="rId8"/>
            </p:custDataLst>
          </p:nvPr>
        </p:nvSpPr>
        <p:spPr>
          <a:xfrm>
            <a:off x="5018020" y="1133609"/>
            <a:ext cx="592470" cy="407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numCol="1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sz="1200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网点数</a:t>
            </a:r>
          </a:p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sz="1200" b="1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上升</a:t>
            </a:r>
          </a:p>
        </p:txBody>
      </p:sp>
      <p:sp>
        <p:nvSpPr>
          <p:cNvPr id="15371" name="员工数…"/>
          <p:cNvSpPr txBox="1"/>
          <p:nvPr>
            <p:custDataLst>
              <p:tags r:id="rId9"/>
            </p:custDataLst>
          </p:nvPr>
        </p:nvSpPr>
        <p:spPr>
          <a:xfrm>
            <a:off x="7559843" y="1133609"/>
            <a:ext cx="592470" cy="407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numCol="1" anchor="ctr">
            <a:spAutoFit/>
          </a:bodyPr>
          <a:lstStyle/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sz="1200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员工数</a:t>
            </a:r>
            <a:endParaRPr lang="en-US" sz="1125" kern="1200" dirty="0">
              <a:solidFill>
                <a:srgbClr val="55BB94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defTabSz="482203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1200" spc="24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cs typeface="PingFang SC Semibold"/>
                <a:sym typeface="PingFang SC Semibold"/>
              </a:rPr>
              <a:t>增加</a:t>
            </a:r>
            <a:endParaRPr sz="1125" b="1" kern="1200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72" name="群組"/>
          <p:cNvSpPr/>
          <p:nvPr>
            <p:custDataLst>
              <p:tags r:id="rId10"/>
            </p:custDataLst>
          </p:nvPr>
        </p:nvSpPr>
        <p:spPr>
          <a:xfrm>
            <a:off x="3330774" y="924520"/>
            <a:ext cx="1968103" cy="731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4500" b="1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1</a:t>
            </a:r>
            <a:r>
              <a:rPr lang="en-US" altLang="en-US" sz="4500" b="1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45</a:t>
            </a:r>
            <a:r>
              <a:rPr lang="en-US" altLang="zh-CN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%</a:t>
            </a:r>
            <a:endParaRPr lang="ru-RU" altLang="en-US" b="1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Helvetica Neue"/>
            </a:endParaRPr>
          </a:p>
        </p:txBody>
      </p:sp>
      <p:sp>
        <p:nvSpPr>
          <p:cNvPr id="15373" name="群組"/>
          <p:cNvSpPr/>
          <p:nvPr>
            <p:custDataLst>
              <p:tags r:id="rId11"/>
            </p:custDataLst>
          </p:nvPr>
        </p:nvSpPr>
        <p:spPr>
          <a:xfrm>
            <a:off x="6058496" y="924520"/>
            <a:ext cx="1968103" cy="731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en-US" altLang="zh-CN" sz="4500" b="1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91</a:t>
            </a:r>
            <a:r>
              <a:rPr lang="en-US" altLang="zh-CN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%</a:t>
            </a:r>
            <a:endParaRPr lang="ru-RU" altLang="en-US" b="1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Helvetica Neue"/>
            </a:endParaRPr>
          </a:p>
        </p:txBody>
      </p:sp>
      <p:sp>
        <p:nvSpPr>
          <p:cNvPr id="15374" name="群組"/>
          <p:cNvSpPr/>
          <p:nvPr>
            <p:custDataLst>
              <p:tags r:id="rId12"/>
            </p:custDataLst>
          </p:nvPr>
        </p:nvSpPr>
        <p:spPr>
          <a:xfrm>
            <a:off x="525661" y="924520"/>
            <a:ext cx="1968103" cy="731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en-US" altLang="en-US" sz="4500" b="1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170</a:t>
            </a:r>
            <a:r>
              <a:rPr lang="ru-RU" altLang="en-US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Helvetica Neue"/>
              </a:rPr>
              <a:t>%</a:t>
            </a:r>
            <a:endParaRPr lang="ru-RU" altLang="en-US" sz="4500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Helvetica Neue"/>
            </a:endParaRPr>
          </a:p>
        </p:txBody>
      </p:sp>
      <p:sp>
        <p:nvSpPr>
          <p:cNvPr id="15375" name="2014"/>
          <p:cNvSpPr/>
          <p:nvPr>
            <p:custDataLst>
              <p:tags r:id="rId13"/>
            </p:custDataLst>
          </p:nvPr>
        </p:nvSpPr>
        <p:spPr>
          <a:xfrm>
            <a:off x="1101328" y="3688557"/>
            <a:ext cx="377428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2014</a:t>
            </a:r>
          </a:p>
        </p:txBody>
      </p:sp>
      <p:sp>
        <p:nvSpPr>
          <p:cNvPr id="15376" name="2019/5"/>
          <p:cNvSpPr/>
          <p:nvPr>
            <p:custDataLst>
              <p:tags r:id="rId14"/>
            </p:custDataLst>
          </p:nvPr>
        </p:nvSpPr>
        <p:spPr>
          <a:xfrm>
            <a:off x="1865710" y="3688557"/>
            <a:ext cx="609005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</a:t>
            </a:r>
            <a:r>
              <a:rPr lang="en-US" altLang="en-US" sz="1125" dirty="0" smtClean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22/12</a:t>
            </a:r>
            <a:endParaRPr lang="en-US" altLang="zh-CN" sz="1125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Kefa"/>
            </a:endParaRPr>
          </a:p>
        </p:txBody>
      </p:sp>
      <p:pic>
        <p:nvPicPr>
          <p:cNvPr id="15377" name="影像" descr="影像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9056" y="1914525"/>
            <a:ext cx="1315046" cy="169604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5379" name="影像" descr="影像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4296" y="1856780"/>
            <a:ext cx="951309" cy="178653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5380" name="494"/>
          <p:cNvSpPr/>
          <p:nvPr>
            <p:custDataLst>
              <p:tags r:id="rId17"/>
            </p:custDataLst>
          </p:nvPr>
        </p:nvSpPr>
        <p:spPr>
          <a:xfrm>
            <a:off x="1159669" y="2316956"/>
            <a:ext cx="308967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ru-RU" altLang="en-US" sz="12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494</a:t>
            </a:r>
          </a:p>
        </p:txBody>
      </p:sp>
      <p:sp>
        <p:nvSpPr>
          <p:cNvPr id="15381" name="765"/>
          <p:cNvSpPr/>
          <p:nvPr>
            <p:custDataLst>
              <p:tags r:id="rId18"/>
            </p:custDataLst>
          </p:nvPr>
        </p:nvSpPr>
        <p:spPr>
          <a:xfrm>
            <a:off x="1993106" y="1574006"/>
            <a:ext cx="418505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1373</a:t>
            </a:r>
          </a:p>
        </p:txBody>
      </p:sp>
      <p:sp>
        <p:nvSpPr>
          <p:cNvPr id="15382" name="11"/>
          <p:cNvSpPr/>
          <p:nvPr>
            <p:custDataLst>
              <p:tags r:id="rId19"/>
            </p:custDataLst>
          </p:nvPr>
        </p:nvSpPr>
        <p:spPr>
          <a:xfrm>
            <a:off x="3895130" y="1754024"/>
            <a:ext cx="219075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ru-RU" altLang="en-US" sz="12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11</a:t>
            </a:r>
          </a:p>
        </p:txBody>
      </p:sp>
      <p:sp>
        <p:nvSpPr>
          <p:cNvPr id="15383" name="26"/>
          <p:cNvSpPr/>
          <p:nvPr>
            <p:custDataLst>
              <p:tags r:id="rId20"/>
            </p:custDataLst>
          </p:nvPr>
        </p:nvSpPr>
        <p:spPr>
          <a:xfrm>
            <a:off x="4767858" y="1485305"/>
            <a:ext cx="228600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26</a:t>
            </a:r>
          </a:p>
        </p:txBody>
      </p:sp>
      <p:sp>
        <p:nvSpPr>
          <p:cNvPr id="15384" name="620"/>
          <p:cNvSpPr/>
          <p:nvPr>
            <p:custDataLst>
              <p:tags r:id="rId21"/>
            </p:custDataLst>
          </p:nvPr>
        </p:nvSpPr>
        <p:spPr>
          <a:xfrm>
            <a:off x="6669882" y="2143720"/>
            <a:ext cx="308967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ru-RU" altLang="en-US" sz="12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620</a:t>
            </a:r>
          </a:p>
        </p:txBody>
      </p:sp>
      <p:sp>
        <p:nvSpPr>
          <p:cNvPr id="15385" name="1114"/>
          <p:cNvSpPr/>
          <p:nvPr>
            <p:custDataLst>
              <p:tags r:id="rId22"/>
            </p:custDataLst>
          </p:nvPr>
        </p:nvSpPr>
        <p:spPr>
          <a:xfrm>
            <a:off x="7346752" y="1427560"/>
            <a:ext cx="418505" cy="351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>
              <a:lnSpc>
                <a:spcPct val="20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1221</a:t>
            </a:r>
          </a:p>
        </p:txBody>
      </p:sp>
      <p:pic>
        <p:nvPicPr>
          <p:cNvPr id="15386" name="影像" descr="影像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5604" y="3295055"/>
            <a:ext cx="147638" cy="36909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5388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5E1A791B-33AF-A543-8AAE-063F6391467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14416" y="153799"/>
            <a:ext cx="3096471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en-US" altLang="zh-CN" dirty="0">
                <a:sym typeface="Songti SC Black"/>
              </a:rPr>
              <a:t>2014-2022</a:t>
            </a:r>
            <a:r>
              <a:rPr lang="zh-CN" altLang="en-US" dirty="0">
                <a:sym typeface="Songti SC Black"/>
              </a:rPr>
              <a:t>快速成长</a:t>
            </a:r>
          </a:p>
        </p:txBody>
      </p:sp>
      <p:sp>
        <p:nvSpPr>
          <p:cNvPr id="15389" name="文本框 9">
            <a:extLst>
              <a:ext uri="{FF2B5EF4-FFF2-40B4-BE49-F238E27FC236}">
                <a16:creationId xmlns:a16="http://schemas.microsoft.com/office/drawing/2014/main" xmlns="" id="{F99A7442-DA0A-D94B-965F-E96ABFC66B9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734810" y="3015655"/>
            <a:ext cx="134653" cy="846386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人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民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币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：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亿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元</a:t>
            </a:r>
          </a:p>
          <a:p>
            <a:pPr eaLnBrk="0">
              <a:spcBef>
                <a:spcPct val="0"/>
              </a:spcBef>
              <a:spcAft>
                <a:spcPct val="0"/>
              </a:spcAft>
            </a:pPr>
            <a:endParaRPr lang="zh-CN" altLang="en-US" sz="750" kern="1200" dirty="0">
              <a:solidFill>
                <a:srgbClr val="FFFFFF">
                  <a:lumMod val="50000"/>
                </a:srgbClr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90" name="2014"/>
          <p:cNvSpPr/>
          <p:nvPr>
            <p:custDataLst>
              <p:tags r:id="rId26"/>
            </p:custDataLst>
          </p:nvPr>
        </p:nvSpPr>
        <p:spPr>
          <a:xfrm>
            <a:off x="3829646" y="3688557"/>
            <a:ext cx="377428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2014</a:t>
            </a:r>
          </a:p>
        </p:txBody>
      </p:sp>
      <p:sp>
        <p:nvSpPr>
          <p:cNvPr id="15391" name="2019/5"/>
          <p:cNvSpPr/>
          <p:nvPr>
            <p:custDataLst>
              <p:tags r:id="rId27"/>
            </p:custDataLst>
          </p:nvPr>
        </p:nvSpPr>
        <p:spPr>
          <a:xfrm>
            <a:off x="4576167" y="3688557"/>
            <a:ext cx="609005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</a:t>
            </a:r>
            <a:r>
              <a:rPr lang="en-US" altLang="en-US" sz="1125" dirty="0" smtClean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22/12</a:t>
            </a:r>
            <a:endParaRPr lang="en-US" altLang="zh-CN" sz="1125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Kefa"/>
            </a:endParaRPr>
          </a:p>
        </p:txBody>
      </p:sp>
      <p:sp>
        <p:nvSpPr>
          <p:cNvPr id="15392" name="2014"/>
          <p:cNvSpPr/>
          <p:nvPr>
            <p:custDataLst>
              <p:tags r:id="rId28"/>
            </p:custDataLst>
          </p:nvPr>
        </p:nvSpPr>
        <p:spPr>
          <a:xfrm>
            <a:off x="6638925" y="3688557"/>
            <a:ext cx="377428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2014</a:t>
            </a:r>
          </a:p>
        </p:txBody>
      </p:sp>
      <p:sp>
        <p:nvSpPr>
          <p:cNvPr id="15393" name="2019/5"/>
          <p:cNvSpPr/>
          <p:nvPr>
            <p:custDataLst>
              <p:tags r:id="rId29"/>
            </p:custDataLst>
          </p:nvPr>
        </p:nvSpPr>
        <p:spPr>
          <a:xfrm>
            <a:off x="7338417" y="3688557"/>
            <a:ext cx="609005" cy="2113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r>
              <a:rPr lang="ru-RU" altLang="en-US" sz="1125" dirty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20</a:t>
            </a:r>
            <a:r>
              <a:rPr lang="en-US" altLang="en-US" sz="1125" dirty="0" smtClean="0">
                <a:solidFill>
                  <a:srgbClr val="038EC6"/>
                </a:solidFill>
                <a:latin typeface="Microsoft YaHei" pitchFamily="34" charset="-122"/>
                <a:ea typeface="Microsoft YaHei" panose="020B0503020204020204" pitchFamily="34" charset="-122"/>
                <a:sym typeface="Kefa"/>
              </a:rPr>
              <a:t>22/12</a:t>
            </a:r>
            <a:endParaRPr lang="en-US" altLang="zh-CN" sz="1125" dirty="0">
              <a:solidFill>
                <a:srgbClr val="038EC6"/>
              </a:solidFill>
              <a:latin typeface="Microsoft YaHei" pitchFamily="34" charset="-122"/>
              <a:ea typeface="Microsoft YaHei" panose="020B0503020204020204" pitchFamily="34" charset="-122"/>
              <a:sym typeface="Kefa"/>
            </a:endParaRPr>
          </a:p>
        </p:txBody>
      </p:sp>
      <p:pic>
        <p:nvPicPr>
          <p:cNvPr id="15394" name="影像" descr="影像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5604" y="2936677"/>
            <a:ext cx="147638" cy="36909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pic>
        <p:nvPicPr>
          <p:cNvPr id="15395" name="影像" descr="影像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5604" y="2573536"/>
            <a:ext cx="147638" cy="36909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5396" name="三角形 12"/>
          <p:cNvSpPr/>
          <p:nvPr>
            <p:custDataLst>
              <p:tags r:id="rId32"/>
            </p:custDataLst>
          </p:nvPr>
        </p:nvSpPr>
        <p:spPr>
          <a:xfrm rot="10800000">
            <a:off x="4463058" y="4050506"/>
            <a:ext cx="134541" cy="92869"/>
          </a:xfrm>
          <a:prstGeom prst="triangle">
            <a:avLst>
              <a:gd name="adj" fmla="val 50000"/>
            </a:avLst>
          </a:prstGeom>
          <a:solidFill>
            <a:srgbClr val="038EC6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0" tIns="0" rIns="0" bIns="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endParaRPr lang="zh-CN" altLang="en-US" sz="1125"/>
          </a:p>
        </p:txBody>
      </p:sp>
      <p:sp>
        <p:nvSpPr>
          <p:cNvPr id="15397" name="三角形 57"/>
          <p:cNvSpPr/>
          <p:nvPr>
            <p:custDataLst>
              <p:tags r:id="rId33"/>
            </p:custDataLst>
          </p:nvPr>
        </p:nvSpPr>
        <p:spPr>
          <a:xfrm rot="10800000">
            <a:off x="1719858" y="4050506"/>
            <a:ext cx="134541" cy="92869"/>
          </a:xfrm>
          <a:prstGeom prst="triangle">
            <a:avLst>
              <a:gd name="adj" fmla="val 50000"/>
            </a:avLst>
          </a:prstGeom>
          <a:solidFill>
            <a:srgbClr val="038EC6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0" tIns="0" rIns="0" bIns="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endParaRPr lang="zh-CN" altLang="en-US" sz="1125"/>
          </a:p>
        </p:txBody>
      </p:sp>
      <p:sp>
        <p:nvSpPr>
          <p:cNvPr id="15398" name="三角形 58"/>
          <p:cNvSpPr/>
          <p:nvPr>
            <p:custDataLst>
              <p:tags r:id="rId34"/>
            </p:custDataLst>
          </p:nvPr>
        </p:nvSpPr>
        <p:spPr>
          <a:xfrm rot="10800000">
            <a:off x="7191375" y="4050506"/>
            <a:ext cx="134541" cy="92869"/>
          </a:xfrm>
          <a:prstGeom prst="triangle">
            <a:avLst>
              <a:gd name="adj" fmla="val 50000"/>
            </a:avLst>
          </a:prstGeom>
          <a:solidFill>
            <a:srgbClr val="038EC6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0" tIns="0" rIns="0" bIns="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defTabSz="309563"/>
            <a:endParaRPr lang="zh-CN" altLang="en-US" sz="1125"/>
          </a:p>
        </p:txBody>
      </p:sp>
      <p:sp>
        <p:nvSpPr>
          <p:cNvPr id="15399" name="2"/>
          <p:cNvSpPr/>
          <p:nvPr>
            <p:custDataLst>
              <p:tags r:id="rId35"/>
            </p:custDataLst>
          </p:nvPr>
        </p:nvSpPr>
        <p:spPr>
          <a:xfrm>
            <a:off x="8879682" y="4834533"/>
            <a:ext cx="106561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7</a:t>
            </a:r>
            <a:endParaRPr lang="ru-RU" altLang="en-US"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40" name="765">
            <a:extLst>
              <a:ext uri="{FF2B5EF4-FFF2-40B4-BE49-F238E27FC236}">
                <a16:creationId xmlns:a16="http://schemas.microsoft.com/office/drawing/2014/main" xmlns="" id="{05F58C5C-37A7-5344-8E9E-AF9B7C523372}"/>
              </a:ext>
            </a:extLst>
          </p:cNvPr>
          <p:cNvSpPr txBox="1"/>
          <p:nvPr/>
        </p:nvSpPr>
        <p:spPr>
          <a:xfrm>
            <a:off x="1993376" y="1546325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1333</a:t>
            </a:r>
            <a:endParaRPr sz="1200" b="1" dirty="0">
              <a:solidFill>
                <a:srgbClr val="FFFFFF">
                  <a:lumMod val="5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26">
            <a:extLst>
              <a:ext uri="{FF2B5EF4-FFF2-40B4-BE49-F238E27FC236}">
                <a16:creationId xmlns:a16="http://schemas.microsoft.com/office/drawing/2014/main" xmlns="" id="{3F74C87A-6009-C94F-BE10-53B2FDE1F845}"/>
              </a:ext>
            </a:extLst>
          </p:cNvPr>
          <p:cNvSpPr txBox="1"/>
          <p:nvPr/>
        </p:nvSpPr>
        <p:spPr>
          <a:xfrm>
            <a:off x="4767895" y="1457226"/>
            <a:ext cx="22762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endParaRPr sz="1200" b="1" dirty="0">
              <a:solidFill>
                <a:srgbClr val="FFFFFF">
                  <a:lumMod val="5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1114">
            <a:extLst>
              <a:ext uri="{FF2B5EF4-FFF2-40B4-BE49-F238E27FC236}">
                <a16:creationId xmlns:a16="http://schemas.microsoft.com/office/drawing/2014/main" xmlns="" id="{9E9F783E-B4B9-5F4A-BA3B-09AE26DA6ED7}"/>
              </a:ext>
            </a:extLst>
          </p:cNvPr>
          <p:cNvSpPr txBox="1"/>
          <p:nvPr/>
        </p:nvSpPr>
        <p:spPr>
          <a:xfrm>
            <a:off x="7346978" y="1435718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1185</a:t>
            </a:r>
            <a:endParaRPr sz="1200" b="1" dirty="0">
              <a:solidFill>
                <a:srgbClr val="FFFFFF">
                  <a:lumMod val="5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4" name="影像" descr="影像">
            <a:extLst>
              <a:ext uri="{FF2B5EF4-FFF2-40B4-BE49-F238E27FC236}">
                <a16:creationId xmlns:a16="http://schemas.microsoft.com/office/drawing/2014/main" xmlns="" id="{0776F5A1-11EE-1646-8012-99EB902B79D2}"/>
              </a:ext>
            </a:extLst>
          </p:cNvPr>
          <p:cNvPicPr>
            <a:picLocks noChangeAspect="1"/>
          </p:cNvPicPr>
          <p:nvPr/>
        </p:nvPicPr>
        <p:blipFill>
          <a:blip r:embed="rId43" cstate="email"/>
          <a:srcRect l="59347"/>
          <a:stretch>
            <a:fillRect/>
          </a:stretch>
        </p:blipFill>
        <p:spPr>
          <a:xfrm>
            <a:off x="1937998" y="1990455"/>
            <a:ext cx="407815" cy="1598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影像" descr="影像">
            <a:extLst>
              <a:ext uri="{FF2B5EF4-FFF2-40B4-BE49-F238E27FC236}">
                <a16:creationId xmlns:a16="http://schemas.microsoft.com/office/drawing/2014/main" xmlns="" id="{4995CD87-B936-BA4E-9634-301A652EB29B}"/>
              </a:ext>
            </a:extLst>
          </p:cNvPr>
          <p:cNvPicPr>
            <a:picLocks noChangeAspect="1"/>
          </p:cNvPicPr>
          <p:nvPr/>
        </p:nvPicPr>
        <p:blipFill>
          <a:blip r:embed="rId43" cstate="email"/>
          <a:srcRect t="27565" r="67052" b="20062"/>
          <a:stretch>
            <a:fillRect/>
          </a:stretch>
        </p:blipFill>
        <p:spPr>
          <a:xfrm>
            <a:off x="1149032" y="2751892"/>
            <a:ext cx="330519" cy="837315"/>
          </a:xfrm>
          <a:prstGeom prst="can">
            <a:avLst>
              <a:gd name="adj" fmla="val 76399"/>
            </a:avLst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60917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图表 54">
            <a:extLst>
              <a:ext uri="{FF2B5EF4-FFF2-40B4-BE49-F238E27FC236}">
                <a16:creationId xmlns:a16="http://schemas.microsoft.com/office/drawing/2014/main" xmlns="" id="{4A31202F-06B4-1045-9EFC-5228FCA4A4FC}"/>
              </a:ext>
            </a:extLst>
          </p:cNvPr>
          <p:cNvGraphicFramePr/>
          <p:nvPr/>
        </p:nvGraphicFramePr>
        <p:xfrm>
          <a:off x="5773800" y="1389803"/>
          <a:ext cx="2862318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" name="图表 57">
            <a:extLst>
              <a:ext uri="{FF2B5EF4-FFF2-40B4-BE49-F238E27FC236}">
                <a16:creationId xmlns:a16="http://schemas.microsoft.com/office/drawing/2014/main" xmlns="" id="{112B49F2-7BF0-FC4A-B27F-5C7053008275}"/>
              </a:ext>
            </a:extLst>
          </p:cNvPr>
          <p:cNvGraphicFramePr/>
          <p:nvPr/>
        </p:nvGraphicFramePr>
        <p:xfrm>
          <a:off x="2957891" y="1389803"/>
          <a:ext cx="2862318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图表 44">
            <a:extLst>
              <a:ext uri="{FF2B5EF4-FFF2-40B4-BE49-F238E27FC236}">
                <a16:creationId xmlns:a16="http://schemas.microsoft.com/office/drawing/2014/main" xmlns="" id="{609341CA-5CB5-DC43-8AA6-1AA5BD3A4BFF}"/>
              </a:ext>
            </a:extLst>
          </p:cNvPr>
          <p:cNvGraphicFramePr/>
          <p:nvPr/>
        </p:nvGraphicFramePr>
        <p:xfrm>
          <a:off x="238622" y="1389803"/>
          <a:ext cx="2862318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矩形 31">
            <a:extLst>
              <a:ext uri="{FF2B5EF4-FFF2-40B4-BE49-F238E27FC236}">
                <a16:creationId xmlns:a16="http://schemas.microsoft.com/office/drawing/2014/main" xmlns="" id="{2F77F55A-0B11-DC48-9CDF-D41D9F92C715}"/>
              </a:ext>
            </a:extLst>
          </p:cNvPr>
          <p:cNvSpPr/>
          <p:nvPr/>
        </p:nvSpPr>
        <p:spPr>
          <a:xfrm>
            <a:off x="86" y="-355"/>
            <a:ext cx="9143828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8220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影像" descr="影像">
            <a:extLst>
              <a:ext uri="{FF2B5EF4-FFF2-40B4-BE49-F238E27FC236}">
                <a16:creationId xmlns:a16="http://schemas.microsoft.com/office/drawing/2014/main" xmlns="" id="{D1602B5A-7EEC-E84E-932E-AE9429447C37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18846" y="158029"/>
            <a:ext cx="366760" cy="38695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矩形 82"/>
          <p:cNvSpPr txBox="1"/>
          <p:nvPr/>
        </p:nvSpPr>
        <p:spPr>
          <a:xfrm>
            <a:off x="2123728" y="4081823"/>
            <a:ext cx="5263598" cy="77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4109" tIns="24109" rIns="24109" bIns="24109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截至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2022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月，共有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家台资银行在大陆设立营业性机构共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84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家。</a:t>
            </a:r>
            <a:endParaRPr lang="en-US" altLang="zh-CN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其中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家设立法人银行（下设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家分行、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家支行）、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家设立母行直属分行及代表处（下设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家分行、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家支行和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家代表处）、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家单独设立代表处。</a:t>
            </a:r>
          </a:p>
        </p:txBody>
      </p:sp>
      <p:sp>
        <p:nvSpPr>
          <p:cNvPr id="402" name="1895"/>
          <p:cNvSpPr txBox="1"/>
          <p:nvPr/>
        </p:nvSpPr>
        <p:spPr>
          <a:xfrm>
            <a:off x="496596" y="1362711"/>
            <a:ext cx="38537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endParaRPr sz="12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03" name="708"/>
          <p:cNvSpPr txBox="1"/>
          <p:nvPr/>
        </p:nvSpPr>
        <p:spPr>
          <a:xfrm>
            <a:off x="2465330" y="2900944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2708</a:t>
            </a:r>
            <a:endParaRPr sz="1200" b="1" dirty="0">
              <a:solidFill>
                <a:srgbClr val="FFFFFF">
                  <a:lumMod val="7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4" name="77"/>
          <p:cNvSpPr txBox="1"/>
          <p:nvPr/>
        </p:nvSpPr>
        <p:spPr>
          <a:xfrm>
            <a:off x="3461419" y="1362711"/>
            <a:ext cx="22762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endParaRPr sz="1200" b="1" dirty="0">
              <a:solidFill>
                <a:srgbClr val="008FC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26"/>
          <p:cNvSpPr txBox="1"/>
          <p:nvPr/>
        </p:nvSpPr>
        <p:spPr>
          <a:xfrm>
            <a:off x="5213846" y="2900944"/>
            <a:ext cx="22762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84</a:t>
            </a:r>
            <a:endParaRPr sz="1200" b="1" dirty="0">
              <a:solidFill>
                <a:srgbClr val="FFFFFF">
                  <a:lumMod val="7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6" name="1052"/>
          <p:cNvSpPr txBox="1"/>
          <p:nvPr/>
        </p:nvSpPr>
        <p:spPr>
          <a:xfrm>
            <a:off x="8079762" y="2900944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3439</a:t>
            </a:r>
            <a:endParaRPr sz="1200" b="1" dirty="0">
              <a:solidFill>
                <a:srgbClr val="FFFFFF">
                  <a:lumMod val="7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7" name="2737"/>
          <p:cNvSpPr txBox="1"/>
          <p:nvPr/>
        </p:nvSpPr>
        <p:spPr>
          <a:xfrm>
            <a:off x="6070834" y="1362711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1185</a:t>
            </a:r>
            <a:endParaRPr sz="1200" b="1" dirty="0">
              <a:solidFill>
                <a:srgbClr val="008FC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8" name="总资产"/>
          <p:cNvSpPr txBox="1"/>
          <p:nvPr/>
        </p:nvSpPr>
        <p:spPr>
          <a:xfrm>
            <a:off x="1286984" y="1047837"/>
            <a:ext cx="76559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85875">
              <a:defRPr sz="3200" spc="640">
                <a:solidFill>
                  <a:srgbClr val="079A9E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sz="1650" b="1" spc="240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总资产</a:t>
            </a:r>
          </a:p>
        </p:txBody>
      </p:sp>
      <p:sp>
        <p:nvSpPr>
          <p:cNvPr id="409" name="网点数"/>
          <p:cNvSpPr txBox="1"/>
          <p:nvPr/>
        </p:nvSpPr>
        <p:spPr>
          <a:xfrm>
            <a:off x="4026388" y="1047837"/>
            <a:ext cx="76559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85875">
              <a:defRPr sz="3200" spc="640">
                <a:solidFill>
                  <a:srgbClr val="079A9E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sz="1650" b="1" spc="240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网点数</a:t>
            </a:r>
          </a:p>
        </p:txBody>
      </p:sp>
      <p:sp>
        <p:nvSpPr>
          <p:cNvPr id="410" name="员工数"/>
          <p:cNvSpPr txBox="1"/>
          <p:nvPr/>
        </p:nvSpPr>
        <p:spPr>
          <a:xfrm>
            <a:off x="6820078" y="1047837"/>
            <a:ext cx="76559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85875">
              <a:defRPr sz="3200" spc="640">
                <a:solidFill>
                  <a:srgbClr val="079A9E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sz="1650" b="1" spc="240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员工数</a:t>
            </a:r>
          </a:p>
        </p:txBody>
      </p:sp>
      <p:sp>
        <p:nvSpPr>
          <p:cNvPr id="411" name="● 富邦华一"/>
          <p:cNvSpPr txBox="1"/>
          <p:nvPr/>
        </p:nvSpPr>
        <p:spPr>
          <a:xfrm>
            <a:off x="4959109" y="3556203"/>
            <a:ext cx="61555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A969B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sz="1125" dirty="0">
                <a:solidFill>
                  <a:srgbClr val="4242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PingFang SC Regular"/>
              </a:rPr>
              <a:t>富邦华一</a:t>
            </a:r>
          </a:p>
        </p:txBody>
      </p:sp>
      <p:sp>
        <p:nvSpPr>
          <p:cNvPr id="412" name="● 台资银行"/>
          <p:cNvSpPr txBox="1"/>
          <p:nvPr/>
        </p:nvSpPr>
        <p:spPr>
          <a:xfrm>
            <a:off x="3430449" y="3556203"/>
            <a:ext cx="65242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17145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AAD7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sz="1125" dirty="0">
                <a:solidFill>
                  <a:srgbClr val="4DAAD7"/>
                </a:solidFill>
                <a:latin typeface="Microsoft JhengHei" pitchFamily="34" charset="-120"/>
                <a:ea typeface="Microsoft JhengHei" pitchFamily="34" charset="-120"/>
                <a:sym typeface="PingFang SC Regular"/>
              </a:rPr>
              <a:t> </a:t>
            </a:r>
            <a:r>
              <a:rPr sz="1125" dirty="0">
                <a:solidFill>
                  <a:srgbClr val="4242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PingFang SC Regular"/>
              </a:rPr>
              <a:t>台资银行</a:t>
            </a:r>
          </a:p>
        </p:txBody>
      </p:sp>
      <p:sp>
        <p:nvSpPr>
          <p:cNvPr id="414" name="占比"/>
          <p:cNvSpPr txBox="1"/>
          <p:nvPr/>
        </p:nvSpPr>
        <p:spPr>
          <a:xfrm>
            <a:off x="1477783" y="2000114"/>
            <a:ext cx="32701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rgbClr val="797979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125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占比</a:t>
            </a:r>
          </a:p>
        </p:txBody>
      </p:sp>
      <p:sp>
        <p:nvSpPr>
          <p:cNvPr id="415" name="占比"/>
          <p:cNvSpPr txBox="1"/>
          <p:nvPr/>
        </p:nvSpPr>
        <p:spPr>
          <a:xfrm>
            <a:off x="4204051" y="2000114"/>
            <a:ext cx="32701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rgbClr val="797979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125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占比</a:t>
            </a:r>
          </a:p>
        </p:txBody>
      </p:sp>
      <p:sp>
        <p:nvSpPr>
          <p:cNvPr id="416" name="占比"/>
          <p:cNvSpPr txBox="1"/>
          <p:nvPr/>
        </p:nvSpPr>
        <p:spPr>
          <a:xfrm>
            <a:off x="7039368" y="1995686"/>
            <a:ext cx="32701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rgbClr val="797979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125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占比</a:t>
            </a:r>
          </a:p>
        </p:txBody>
      </p:sp>
      <p:sp>
        <p:nvSpPr>
          <p:cNvPr id="38" name="椭圆 37"/>
          <p:cNvSpPr/>
          <p:nvPr/>
        </p:nvSpPr>
        <p:spPr>
          <a:xfrm>
            <a:off x="3203848" y="3538058"/>
            <a:ext cx="235424" cy="243446"/>
          </a:xfrm>
          <a:prstGeom prst="ellipse">
            <a:avLst/>
          </a:prstGeom>
          <a:solidFill>
            <a:srgbClr val="DBD8D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zh-CN" altLang="en-US" sz="1125">
              <a:latin typeface="Helvetic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716016" y="3538058"/>
            <a:ext cx="208421" cy="243446"/>
          </a:xfrm>
          <a:prstGeom prst="ellipse">
            <a:avLst/>
          </a:prstGeom>
          <a:solidFill>
            <a:srgbClr val="008FC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zh-CN" altLang="en-US" sz="1125">
              <a:latin typeface="Helvetica"/>
            </a:endParaRPr>
          </a:p>
        </p:txBody>
      </p:sp>
      <p:sp>
        <p:nvSpPr>
          <p:cNvPr id="40" name="77"/>
          <p:cNvSpPr txBox="1"/>
          <p:nvPr/>
        </p:nvSpPr>
        <p:spPr>
          <a:xfrm>
            <a:off x="622933" y="1309269"/>
            <a:ext cx="41678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1285875">
              <a:lnSpc>
                <a:spcPct val="200000"/>
              </a:lnSpc>
              <a:defRPr sz="32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48220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1333</a:t>
            </a:r>
            <a:endParaRPr sz="1200" b="1" dirty="0">
              <a:solidFill>
                <a:srgbClr val="008FC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65316" y="2117621"/>
            <a:ext cx="1080120" cy="654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r>
              <a:rPr lang="en-US" altLang="zh-CN" sz="4000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49</a:t>
            </a:r>
            <a:r>
              <a:rPr lang="en-US" altLang="zh-CN" sz="2025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zh-CN" altLang="en-US" sz="2475" b="1" dirty="0">
              <a:solidFill>
                <a:srgbClr val="008FC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9260" y="2117621"/>
            <a:ext cx="1099849" cy="654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-56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</a:t>
            </a:r>
            <a:r>
              <a:rPr lang="en-US" altLang="zh-CN" sz="2475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zh-CN" altLang="en-US" sz="2475" dirty="0">
              <a:solidFill>
                <a:srgbClr val="008FC6"/>
              </a:solidFill>
              <a:latin typeface="Impact" pitchFamily="34" charset="0"/>
            </a:endParaRPr>
          </a:p>
        </p:txBody>
      </p:sp>
      <p:sp>
        <p:nvSpPr>
          <p:cNvPr id="46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5F0FAAD2-E4F7-E845-977F-9E2FA4081D4D}"/>
              </a:ext>
            </a:extLst>
          </p:cNvPr>
          <p:cNvSpPr txBox="1"/>
          <p:nvPr/>
        </p:nvSpPr>
        <p:spPr>
          <a:xfrm>
            <a:off x="514416" y="153799"/>
            <a:ext cx="1976164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zh-CN" altLang="en-US" dirty="0">
                <a:sym typeface="Songti SC Black"/>
              </a:rPr>
              <a:t>领跑台资同业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1754EFF5-4652-9E47-8358-F01A3034AEE6}"/>
              </a:ext>
            </a:extLst>
          </p:cNvPr>
          <p:cNvSpPr txBox="1"/>
          <p:nvPr/>
        </p:nvSpPr>
        <p:spPr>
          <a:xfrm>
            <a:off x="2908371" y="1683331"/>
            <a:ext cx="134653" cy="846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" dirty="0">
                <a:solidFill>
                  <a:srgbClr val="FFFFF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750" dirty="0">
              <a:solidFill>
                <a:srgbClr val="FFFFFF">
                  <a:lumMod val="5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xmlns="" id="{922F1613-F5D7-4047-932F-B4BDF77A1159}"/>
              </a:ext>
            </a:extLst>
          </p:cNvPr>
          <p:cNvSpPr txBox="1"/>
          <p:nvPr/>
        </p:nvSpPr>
        <p:spPr>
          <a:xfrm>
            <a:off x="6678163" y="2117621"/>
            <a:ext cx="1099849" cy="654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-56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r>
              <a:rPr lang="en-US" altLang="zh-CN" sz="2475" b="1" dirty="0">
                <a:solidFill>
                  <a:srgbClr val="008F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zh-CN" altLang="en-US" sz="2475" dirty="0">
              <a:solidFill>
                <a:srgbClr val="008FC6"/>
              </a:solidFill>
              <a:latin typeface="Impact" pitchFamily="34" charset="0"/>
            </a:endParaRPr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xmlns="" id="{1E69D2C1-FF30-C44F-8CFC-6E66FB61AC6F}"/>
              </a:ext>
            </a:extLst>
          </p:cNvPr>
          <p:cNvCxnSpPr>
            <a:cxnSpLocks/>
          </p:cNvCxnSpPr>
          <p:nvPr/>
        </p:nvCxnSpPr>
        <p:spPr>
          <a:xfrm>
            <a:off x="3141496" y="1086188"/>
            <a:ext cx="0" cy="2278932"/>
          </a:xfrm>
          <a:prstGeom prst="line">
            <a:avLst/>
          </a:prstGeom>
          <a:noFill/>
          <a:ln w="19050" cap="flat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xmlns="" id="{B40C4DA0-B76D-3745-B411-D2BE4CBD6D0F}"/>
              </a:ext>
            </a:extLst>
          </p:cNvPr>
          <p:cNvCxnSpPr>
            <a:cxnSpLocks/>
          </p:cNvCxnSpPr>
          <p:nvPr/>
        </p:nvCxnSpPr>
        <p:spPr>
          <a:xfrm>
            <a:off x="5766984" y="1086188"/>
            <a:ext cx="0" cy="2278932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2">
            <a:extLst>
              <a:ext uri="{FF2B5EF4-FFF2-40B4-BE49-F238E27FC236}">
                <a16:creationId xmlns:a16="http://schemas.microsoft.com/office/drawing/2014/main" xmlns="" id="{53CCF15C-4F25-634D-BDB8-D4F095B7DB88}"/>
              </a:ext>
            </a:extLst>
          </p:cNvPr>
          <p:cNvSpPr txBox="1"/>
          <p:nvPr/>
        </p:nvSpPr>
        <p:spPr>
          <a:xfrm>
            <a:off x="8879681" y="4836320"/>
            <a:ext cx="105798" cy="1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914400">
              <a:lnSpc>
                <a:spcPct val="70000"/>
              </a:lnSpc>
              <a:defRPr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sz="112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774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786" y="562570"/>
            <a:ext cx="3680817" cy="458093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459" name="矩形 31">
            <a:extLst>
              <a:ext uri="{FF2B5EF4-FFF2-40B4-BE49-F238E27FC236}">
                <a16:creationId xmlns:a16="http://schemas.microsoft.com/office/drawing/2014/main" xmlns="" id="{2A34BA65-95E8-BB49-BC6E-71FD9C9885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19460" name="影像" descr="影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19461" name="TextBox 7"/>
          <p:cNvSpPr/>
          <p:nvPr>
            <p:custDataLst>
              <p:tags r:id="rId4"/>
            </p:custDataLst>
          </p:nvPr>
        </p:nvSpPr>
        <p:spPr>
          <a:xfrm>
            <a:off x="3894535" y="1758553"/>
            <a:ext cx="2137172" cy="11108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两岸如一，服务台商</a:t>
            </a:r>
            <a:endParaRPr lang="en-US" altLang="zh-CN" sz="750" b="1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spcBef>
                <a:spcPts val="225"/>
              </a:spcBef>
              <a:buSzPct val="125000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充分发挥集团优势，两岸建立共同客户服务标准，为台商提供专业、全面的服务。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spcBef>
                <a:spcPts val="225"/>
              </a:spcBef>
              <a:buSzPct val="125000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针对因疫情无法正常往来两岸办理对保的贷款客户，提供跨境对保服务，解决客户异地对保的问题，让客户贷款资金得以及时动拨。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ü"/>
            </a:pP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2" name="TextBox 40"/>
          <p:cNvSpPr txBox="1"/>
          <p:nvPr>
            <p:custDataLst>
              <p:tags r:id="rId5"/>
            </p:custDataLst>
          </p:nvPr>
        </p:nvSpPr>
        <p:spPr>
          <a:xfrm>
            <a:off x="3678879" y="1506343"/>
            <a:ext cx="1080120" cy="211596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台商业务</a:t>
            </a:r>
            <a:endParaRPr lang="zh-CN" altLang="en-US" sz="1125" b="1" kern="120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3" name="公司业务"/>
          <p:cNvSpPr/>
          <p:nvPr>
            <p:custDataLst>
              <p:tags r:id="rId6"/>
            </p:custDataLst>
          </p:nvPr>
        </p:nvSpPr>
        <p:spPr>
          <a:xfrm>
            <a:off x="4436864" y="966193"/>
            <a:ext cx="2158008" cy="400645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/>
            <a:r>
              <a:rPr sz="2250" b="1" dirty="0"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公司</a:t>
            </a:r>
            <a:r>
              <a:rPr lang="zh-CN" altLang="en-US" sz="2250" b="1" dirty="0"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及机构业务</a:t>
            </a:r>
          </a:p>
        </p:txBody>
      </p:sp>
      <p:sp>
        <p:nvSpPr>
          <p:cNvPr id="19464" name="TextBox 7"/>
          <p:cNvSpPr/>
          <p:nvPr>
            <p:custDataLst>
              <p:tags r:id="rId7"/>
            </p:custDataLst>
          </p:nvPr>
        </p:nvSpPr>
        <p:spPr>
          <a:xfrm>
            <a:off x="6331688" y="2358860"/>
            <a:ext cx="2660451" cy="75009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应收类：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有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无追索保理、应收账款融资、应收发票融资、   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                银票贴现、商票直贴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保贴</a:t>
            </a: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应付</a:t>
            </a:r>
            <a:r>
              <a:rPr lang="en-US" altLang="zh-CN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预付类：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应付发票融资、银票承兑</a:t>
            </a: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邦帮线上供应链融资（供应商融资）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经销商融资</a:t>
            </a:r>
          </a:p>
        </p:txBody>
      </p:sp>
      <p:sp>
        <p:nvSpPr>
          <p:cNvPr id="19465" name="TextBox 15"/>
          <p:cNvSpPr txBox="1"/>
          <p:nvPr>
            <p:custDataLst>
              <p:tags r:id="rId8"/>
            </p:custDataLst>
          </p:nvPr>
        </p:nvSpPr>
        <p:spPr>
          <a:xfrm>
            <a:off x="6157631" y="2159221"/>
            <a:ext cx="1080120" cy="211596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供应链金融</a:t>
            </a:r>
            <a:endParaRPr lang="zh-CN" altLang="en-US" sz="1125" b="1" kern="120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6" name="TextBox 7"/>
          <p:cNvSpPr/>
          <p:nvPr>
            <p:custDataLst>
              <p:tags r:id="rId9"/>
            </p:custDataLst>
          </p:nvPr>
        </p:nvSpPr>
        <p:spPr>
          <a:xfrm>
            <a:off x="3870356" y="3342472"/>
            <a:ext cx="2741414" cy="75009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贸易结算：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进出口信用证、进口代收、出口托收、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TT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汇款；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外汇业务：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即期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远期结售汇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贸易融资：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进出口押汇、国际保理、福费廷等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 dirty="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 担保业务：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融资性保函、非融资性保函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20000"/>
              </a:lnSpc>
              <a:buSzPct val="125000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                  （投标、履约、预付款、关税保函等）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7" name="TextBox 21"/>
          <p:cNvSpPr txBox="1"/>
          <p:nvPr>
            <p:custDataLst>
              <p:tags r:id="rId10"/>
            </p:custDataLst>
          </p:nvPr>
        </p:nvSpPr>
        <p:spPr>
          <a:xfrm>
            <a:off x="3678879" y="3109352"/>
            <a:ext cx="1080120" cy="211596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跨境金融</a:t>
            </a:r>
            <a:endParaRPr lang="zh-CN" altLang="en-US" sz="1125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8" name="TextBox 7"/>
          <p:cNvSpPr/>
          <p:nvPr>
            <p:custDataLst>
              <p:tags r:id="rId11"/>
            </p:custDataLst>
          </p:nvPr>
        </p:nvSpPr>
        <p:spPr>
          <a:xfrm>
            <a:off x="6348518" y="4103292"/>
            <a:ext cx="2525316" cy="61138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</a:t>
            </a:r>
            <a:r>
              <a:rPr lang="zh-CN" altLang="zh-CN" sz="75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对客服务平台</a:t>
            </a:r>
            <a:r>
              <a:rPr lang="zh-CN" altLang="en-US" sz="75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zh-CN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企业网银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+</a:t>
            </a:r>
            <a:r>
              <a:rPr lang="zh-CN" altLang="zh-CN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银企直联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+</a:t>
            </a:r>
            <a:r>
              <a:rPr lang="zh-CN" altLang="zh-CN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财资管理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主要产品和服务：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账户服务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支付结算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传统存款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结构性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                             存款、理财产品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财资管理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贷款业务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2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行业定制支付结算解决方案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69" name="TextBox 27"/>
          <p:cNvSpPr txBox="1"/>
          <p:nvPr>
            <p:custDataLst>
              <p:tags r:id="rId12"/>
            </p:custDataLst>
          </p:nvPr>
        </p:nvSpPr>
        <p:spPr>
          <a:xfrm>
            <a:off x="6174461" y="3880970"/>
            <a:ext cx="1258022" cy="211596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125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现金管理服务</a:t>
            </a:r>
            <a:endParaRPr lang="zh-CN" altLang="en-US" sz="1125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72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38A68B95-1B98-FE4F-B94F-068E4DF08D1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94891" y="153799"/>
            <a:ext cx="5450320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zh-CN" altLang="en-US" dirty="0">
                <a:sym typeface="Songti SC Black"/>
              </a:rPr>
              <a:t>核心服务能力 </a:t>
            </a:r>
            <a:r>
              <a:rPr lang="zh-CN" altLang="en-US" dirty="0">
                <a:sym typeface="FangSong"/>
              </a:rPr>
              <a:t> </a:t>
            </a:r>
            <a:r>
              <a:rPr lang="zh-CN" altLang="en-US" sz="1600" b="0" dirty="0">
                <a:sym typeface="Songti SC Regular"/>
              </a:rPr>
              <a:t>加快业务创新，提升客户服务能力</a:t>
            </a:r>
          </a:p>
        </p:txBody>
      </p:sp>
      <p:cxnSp>
        <p:nvCxnSpPr>
          <p:cNvPr id="19473" name="直线连接符 2"/>
          <p:cNvCxnSpPr/>
          <p:nvPr>
            <p:custDataLst>
              <p:tags r:id="rId14"/>
            </p:custDataLst>
          </p:nvPr>
        </p:nvCxnSpPr>
        <p:spPr>
          <a:xfrm>
            <a:off x="4572000" y="1682353"/>
            <a:ext cx="1404342" cy="0"/>
          </a:xfrm>
          <a:prstGeom prst="line">
            <a:avLst/>
          </a:prstGeom>
          <a:noFill/>
          <a:ln w="15875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76" name="直线连接符 54"/>
          <p:cNvCxnSpPr/>
          <p:nvPr>
            <p:custDataLst>
              <p:tags r:id="rId15"/>
            </p:custDataLst>
          </p:nvPr>
        </p:nvCxnSpPr>
        <p:spPr>
          <a:xfrm>
            <a:off x="7131192" y="2310640"/>
            <a:ext cx="1737122" cy="0"/>
          </a:xfrm>
          <a:prstGeom prst="line">
            <a:avLst/>
          </a:prstGeom>
          <a:noFill/>
          <a:ln w="15875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77" name="直线连接符 55"/>
          <p:cNvCxnSpPr/>
          <p:nvPr>
            <p:custDataLst>
              <p:tags r:id="rId16"/>
            </p:custDataLst>
          </p:nvPr>
        </p:nvCxnSpPr>
        <p:spPr>
          <a:xfrm>
            <a:off x="7309947" y="4030663"/>
            <a:ext cx="1575197" cy="0"/>
          </a:xfrm>
          <a:prstGeom prst="line">
            <a:avLst/>
          </a:prstGeom>
          <a:noFill/>
          <a:ln w="15875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78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2635" y="942975"/>
            <a:ext cx="389930" cy="4048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479" name="2"/>
          <p:cNvSpPr/>
          <p:nvPr>
            <p:custDataLst>
              <p:tags r:id="rId18"/>
            </p:custDataLst>
          </p:nvPr>
        </p:nvSpPr>
        <p:spPr>
          <a:xfrm>
            <a:off x="8810043" y="5147121"/>
            <a:ext cx="174427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11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cxnSp>
        <p:nvCxnSpPr>
          <p:cNvPr id="24" name="直线连接符 2"/>
          <p:cNvCxnSpPr/>
          <p:nvPr>
            <p:custDataLst>
              <p:tags r:id="rId19"/>
            </p:custDataLst>
          </p:nvPr>
        </p:nvCxnSpPr>
        <p:spPr>
          <a:xfrm>
            <a:off x="4572000" y="3273828"/>
            <a:ext cx="1404342" cy="0"/>
          </a:xfrm>
          <a:prstGeom prst="line">
            <a:avLst/>
          </a:prstGeom>
          <a:noFill/>
          <a:ln w="15875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2845395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7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0444" y="562570"/>
            <a:ext cx="3564169" cy="458093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483" name="矩形 31">
            <a:extLst>
              <a:ext uri="{FF2B5EF4-FFF2-40B4-BE49-F238E27FC236}">
                <a16:creationId xmlns:a16="http://schemas.microsoft.com/office/drawing/2014/main" xmlns="" id="{9FA83A53-42B2-394C-BC81-AB250E8EBF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20484" name="影像" descr="影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20485" name="TextBox 7"/>
          <p:cNvSpPr/>
          <p:nvPr>
            <p:custDataLst>
              <p:tags r:id="rId4"/>
            </p:custDataLst>
          </p:nvPr>
        </p:nvSpPr>
        <p:spPr>
          <a:xfrm>
            <a:off x="2727127" y="3248025"/>
            <a:ext cx="1094184" cy="71080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个人住房按揭贷</a:t>
            </a:r>
            <a:endParaRPr lang="en-US" altLang="zh-CN" sz="75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个人商用房按揭贷</a:t>
            </a:r>
            <a:endParaRPr lang="en-US" altLang="zh-CN" sz="75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个人经营性贷款</a:t>
            </a:r>
            <a:endParaRPr lang="en-US" altLang="zh-CN" sz="75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endParaRPr lang="zh-CN" altLang="en-US" sz="6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86" name="零售业务"/>
          <p:cNvSpPr/>
          <p:nvPr>
            <p:custDataLst>
              <p:tags r:id="rId5"/>
            </p:custDataLst>
          </p:nvPr>
        </p:nvSpPr>
        <p:spPr>
          <a:xfrm>
            <a:off x="746522" y="929878"/>
            <a:ext cx="2158008" cy="40064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/>
            <a:r>
              <a:rPr sz="2250" b="1" dirty="0"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零售</a:t>
            </a:r>
            <a:r>
              <a:rPr lang="zh-CN" altLang="en-US" sz="2250" b="1" dirty="0"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及线上业务</a:t>
            </a:r>
          </a:p>
        </p:txBody>
      </p:sp>
      <p:sp>
        <p:nvSpPr>
          <p:cNvPr id="20487" name="TextBox 7"/>
          <p:cNvSpPr/>
          <p:nvPr>
            <p:custDataLst>
              <p:tags r:id="rId6"/>
            </p:custDataLst>
          </p:nvPr>
        </p:nvSpPr>
        <p:spPr>
          <a:xfrm>
            <a:off x="1406129" y="1762125"/>
            <a:ext cx="1728192" cy="56792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存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贷款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人民币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外币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借记卡跨境使用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88" name="500…"/>
          <p:cNvSpPr txBox="1"/>
          <p:nvPr>
            <p:custDataLst>
              <p:tags r:id="rId7"/>
            </p:custDataLst>
          </p:nvPr>
        </p:nvSpPr>
        <p:spPr>
          <a:xfrm>
            <a:off x="244842" y="1484973"/>
            <a:ext cx="1086836" cy="56945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482203" eaLnBrk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313" b="1" kern="1200" spc="-2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Euphemia UCAS"/>
                <a:sym typeface="Euphemia UCAS"/>
              </a:rPr>
              <a:t>首家</a:t>
            </a:r>
            <a:endParaRPr sz="4313" kern="1200" dirty="0">
              <a:solidFill>
                <a:srgbClr val="55BB94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89" name="TextBox 7"/>
          <p:cNvSpPr/>
          <p:nvPr>
            <p:custDataLst>
              <p:tags r:id="rId8"/>
            </p:custDataLst>
          </p:nvPr>
        </p:nvSpPr>
        <p:spPr>
          <a:xfrm>
            <a:off x="4144566" y="1430536"/>
            <a:ext cx="1350169" cy="346472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lvl="2" algn="just" defTabSz="685800">
              <a:buSzPct val="125000"/>
            </a:pPr>
            <a:r>
              <a:rPr lang="zh-CN" altLang="en-US" sz="90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全场景支付的</a:t>
            </a:r>
            <a:endParaRPr lang="en-US" altLang="zh-CN" sz="900" b="1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lvl="2" algn="just" defTabSz="685800">
              <a:buSzPct val="125000"/>
            </a:pPr>
            <a:r>
              <a:rPr lang="zh-CN" altLang="en-US" sz="900" b="1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外资银行</a:t>
            </a:r>
            <a:endParaRPr lang="en-US" altLang="zh-CN" sz="900" b="1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90" name="TextBox 7"/>
          <p:cNvSpPr/>
          <p:nvPr>
            <p:custDataLst>
              <p:tags r:id="rId9"/>
            </p:custDataLst>
          </p:nvPr>
        </p:nvSpPr>
        <p:spPr>
          <a:xfrm>
            <a:off x="4148733" y="1762125"/>
            <a:ext cx="1295995" cy="108763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微信支付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支付宝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银联手机闪付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</a:t>
            </a:r>
            <a:r>
              <a:rPr lang="zh-CN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云闪付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APP</a:t>
            </a:r>
            <a:endParaRPr lang="zh-CN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</a:t>
            </a:r>
            <a:r>
              <a:rPr lang="zh-CN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京东支付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</a:t>
            </a:r>
            <a:r>
              <a:rPr lang="zh-CN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美团支付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</p:txBody>
      </p:sp>
      <p:sp>
        <p:nvSpPr>
          <p:cNvPr id="20491" name="TextBox 7"/>
          <p:cNvSpPr/>
          <p:nvPr>
            <p:custDataLst>
              <p:tags r:id="rId10"/>
            </p:custDataLst>
          </p:nvPr>
        </p:nvSpPr>
        <p:spPr>
          <a:xfrm>
            <a:off x="4139208" y="3419475"/>
            <a:ext cx="1728192" cy="74116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商旅通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留学通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 </a:t>
            </a:r>
            <a:r>
              <a:rPr lang="zh-CN" altLang="zh-CN" sz="75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投资通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 </a:t>
            </a:r>
            <a:r>
              <a:rPr lang="zh-CN" altLang="zh-CN" sz="75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医食住行生态圈</a:t>
            </a:r>
          </a:p>
        </p:txBody>
      </p:sp>
      <p:sp>
        <p:nvSpPr>
          <p:cNvPr id="20492" name="矩形 48"/>
          <p:cNvSpPr/>
          <p:nvPr>
            <p:custDataLst>
              <p:tags r:id="rId11"/>
            </p:custDataLst>
          </p:nvPr>
        </p:nvSpPr>
        <p:spPr>
          <a:xfrm>
            <a:off x="2754511" y="1762125"/>
            <a:ext cx="1368028" cy="533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 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消费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取现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分期</a:t>
            </a:r>
          </a:p>
        </p:txBody>
      </p:sp>
      <p:sp>
        <p:nvSpPr>
          <p:cNvPr id="20493" name="TextBox 7"/>
          <p:cNvSpPr/>
          <p:nvPr>
            <p:custDataLst>
              <p:tags r:id="rId12"/>
            </p:custDataLst>
          </p:nvPr>
        </p:nvSpPr>
        <p:spPr>
          <a:xfrm>
            <a:off x="294085" y="3393281"/>
            <a:ext cx="1070967" cy="1260872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小程序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手机银行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线上营业厅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微信银行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网上银行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开放平台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API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SDK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H5</a:t>
            </a:r>
            <a:r>
              <a:rPr lang="zh-CN" altLang="en-US" sz="75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20494" name="TextBox 54"/>
          <p:cNvSpPr txBox="1"/>
          <p:nvPr>
            <p:custDataLst>
              <p:tags r:id="rId13"/>
            </p:custDataLst>
          </p:nvPr>
        </p:nvSpPr>
        <p:spPr>
          <a:xfrm>
            <a:off x="-18192" y="3055123"/>
            <a:ext cx="1209090" cy="361637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数字银行</a:t>
            </a:r>
            <a:endParaRPr lang="en-US" altLang="zh-CN" sz="1050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开放银行</a:t>
            </a:r>
            <a:endParaRPr lang="zh-CN" altLang="en-US" sz="1050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95" name="TextBox 7"/>
          <p:cNvSpPr txBox="1"/>
          <p:nvPr>
            <p:custDataLst>
              <p:tags r:id="rId14"/>
            </p:custDataLst>
          </p:nvPr>
        </p:nvSpPr>
        <p:spPr>
          <a:xfrm>
            <a:off x="1405851" y="3235942"/>
            <a:ext cx="1196625" cy="76174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just" defTabSz="6858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供应链金服平台</a:t>
            </a:r>
          </a:p>
          <a:p>
            <a:pPr algn="just" defTabSz="6858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小微企业贷</a:t>
            </a:r>
            <a:endParaRPr lang="en-US" altLang="zh-CN" sz="750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just" defTabSz="6858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“</a:t>
            </a:r>
            <a:r>
              <a:rPr lang="en-US" altLang="zh-CN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e</a:t>
            </a: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薪</a:t>
            </a:r>
            <a:r>
              <a:rPr lang="en-US" altLang="zh-CN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e</a:t>
            </a: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易” </a:t>
            </a:r>
            <a:endParaRPr lang="en-US" altLang="zh-CN" sz="750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cs typeface="PingFang SC Regular"/>
              <a:sym typeface="PingFang SC Regular"/>
            </a:endParaRPr>
          </a:p>
          <a:p>
            <a:pPr algn="just" defTabSz="685800" ea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25000"/>
              <a:buFont typeface="Wingdings" pitchFamily="2" charset="2"/>
              <a:buChar char="Ø"/>
            </a:pPr>
            <a:r>
              <a:rPr lang="zh-CN" altLang="en-US" sz="75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  综合金融服务方案</a:t>
            </a:r>
          </a:p>
        </p:txBody>
      </p:sp>
      <p:sp>
        <p:nvSpPr>
          <p:cNvPr id="20496" name="TextBox 47"/>
          <p:cNvSpPr txBox="1"/>
          <p:nvPr>
            <p:custDataLst>
              <p:tags r:id="rId15"/>
            </p:custDataLst>
          </p:nvPr>
        </p:nvSpPr>
        <p:spPr>
          <a:xfrm>
            <a:off x="4154863" y="3055123"/>
            <a:ext cx="1404156" cy="361637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l" eaLnBrk="0">
              <a:spcBef>
                <a:spcPct val="0"/>
              </a:spcBef>
              <a:spcAft>
                <a:spcPct val="0"/>
              </a:spcAft>
            </a:pPr>
            <a:r>
              <a:rPr lang="zh-CN" altLang="zh-CN" sz="105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服务两地、跨境畅通</a:t>
            </a:r>
            <a:endParaRPr lang="en-US" altLang="zh-CN" sz="1050" b="1" kern="1200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eaLnBrk="0">
              <a:spcBef>
                <a:spcPct val="0"/>
              </a:spcBef>
              <a:spcAft>
                <a:spcPct val="0"/>
              </a:spcAft>
            </a:pPr>
            <a:r>
              <a:rPr lang="zh-CN" altLang="zh-CN" sz="105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打造两岸生活圈</a:t>
            </a:r>
            <a:endParaRPr lang="zh-CN" altLang="en-US" sz="1050" b="1" kern="120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97" name="TextBox 7"/>
          <p:cNvSpPr/>
          <p:nvPr>
            <p:custDataLst>
              <p:tags r:id="rId16"/>
            </p:custDataLst>
          </p:nvPr>
        </p:nvSpPr>
        <p:spPr>
          <a:xfrm>
            <a:off x="2726531" y="4115991"/>
            <a:ext cx="1428332" cy="741164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PingFang SC Regular"/>
                <a:sym typeface="PingFang SC Regular"/>
              </a:rPr>
              <a:t> </a:t>
            </a: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非保本银行理财产品</a:t>
            </a: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结构性存款产品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代销保险、代销信托、代销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  <a:p>
            <a:pPr algn="just" defTabSz="685800">
              <a:lnSpc>
                <a:spcPct val="150000"/>
              </a:lnSpc>
              <a:buSzPct val="125000"/>
              <a:buFont typeface="Wingdings" pitchFamily="2" charset="2"/>
              <a:buChar char="Ø"/>
            </a:pPr>
            <a:r>
              <a:rPr lang="zh-CN" altLang="en-US" sz="7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  <a:sym typeface="PingFang SC Regular"/>
              </a:rPr>
              <a:t> 理财及代销实物贵金属业务</a:t>
            </a:r>
            <a:endParaRPr lang="en-US" altLang="zh-CN" sz="75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  <a:sym typeface="PingFang SC Regular"/>
            </a:endParaRPr>
          </a:p>
        </p:txBody>
      </p:sp>
      <p:sp>
        <p:nvSpPr>
          <p:cNvPr id="20498" name="TextBox 61"/>
          <p:cNvSpPr txBox="1"/>
          <p:nvPr>
            <p:custDataLst>
              <p:tags r:id="rId17"/>
            </p:custDataLst>
          </p:nvPr>
        </p:nvSpPr>
        <p:spPr>
          <a:xfrm>
            <a:off x="2671433" y="3939842"/>
            <a:ext cx="725094" cy="20005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理财业务</a:t>
            </a:r>
          </a:p>
        </p:txBody>
      </p:sp>
      <p:sp>
        <p:nvSpPr>
          <p:cNvPr id="20500" name="文本框 10">
            <a:extLst>
              <a:ext uri="{FF2B5EF4-FFF2-40B4-BE49-F238E27FC236}">
                <a16:creationId xmlns:a16="http://schemas.microsoft.com/office/drawing/2014/main" xmlns="" id="{52F447EB-82C1-394E-884C-3CB83626C25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429935" y="1448100"/>
            <a:ext cx="1308050" cy="31547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l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取得大陆境内公民人民币</a:t>
            </a:r>
            <a:endParaRPr lang="en-US" altLang="zh-CN" sz="900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l"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业务牌照的台资银行</a:t>
            </a:r>
            <a:endParaRPr lang="zh-CN" altLang="en-US" sz="900" b="1" kern="1200"/>
          </a:p>
        </p:txBody>
      </p:sp>
      <p:sp>
        <p:nvSpPr>
          <p:cNvPr id="20501" name="文本框 13">
            <a:extLst>
              <a:ext uri="{FF2B5EF4-FFF2-40B4-BE49-F238E27FC236}">
                <a16:creationId xmlns:a16="http://schemas.microsoft.com/office/drawing/2014/main" xmlns="" id="{5555601C-29B5-AB4B-9A1D-CDD4062439D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771989" y="1451082"/>
            <a:ext cx="1192634" cy="31547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just" defTabSz="685800" eaLnBrk="0">
              <a:spcBef>
                <a:spcPct val="0"/>
              </a:spcBef>
              <a:spcAft>
                <a:spcPct val="0"/>
              </a:spcAft>
              <a:buSzPct val="125000"/>
            </a:pPr>
            <a:r>
              <a:rPr lang="zh-CN" altLang="en-US" sz="90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具备信用卡发卡资格的</a:t>
            </a:r>
            <a:endParaRPr lang="en-US" altLang="zh-CN" sz="900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algn="just" defTabSz="685800" eaLnBrk="0">
              <a:spcBef>
                <a:spcPct val="0"/>
              </a:spcBef>
              <a:spcAft>
                <a:spcPct val="0"/>
              </a:spcAft>
              <a:buSzPct val="125000"/>
            </a:pPr>
            <a:r>
              <a:rPr lang="zh-CN" altLang="en-US" sz="90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Microsoft YaHei" pitchFamily="34" charset="-122"/>
                <a:ea typeface="Microsoft YaHei" panose="020B0503020204020204" pitchFamily="34" charset="-122"/>
                <a:cs typeface="PingFang SC Regular"/>
                <a:sym typeface="PingFang SC Regular"/>
              </a:rPr>
              <a:t>台资银行</a:t>
            </a:r>
            <a:endParaRPr lang="en-US" altLang="zh-CN" sz="900" b="1" kern="12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502" name="TextBox 54">
            <a:extLst>
              <a:ext uri="{FF2B5EF4-FFF2-40B4-BE49-F238E27FC236}">
                <a16:creationId xmlns:a16="http://schemas.microsoft.com/office/drawing/2014/main" xmlns="" id="{780A29DE-EE89-204E-B906-F0842A03550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114958" y="3055123"/>
            <a:ext cx="1209090" cy="20005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线上业务</a:t>
            </a:r>
          </a:p>
        </p:txBody>
      </p:sp>
      <p:sp>
        <p:nvSpPr>
          <p:cNvPr id="20503" name="TextBox 54">
            <a:extLst>
              <a:ext uri="{FF2B5EF4-FFF2-40B4-BE49-F238E27FC236}">
                <a16:creationId xmlns:a16="http://schemas.microsoft.com/office/drawing/2014/main" xmlns="" id="{F4FE9D4F-5936-6E41-A79A-C7392DC85BE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735722" y="3055123"/>
            <a:ext cx="590334" cy="200055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安家置业</a:t>
            </a:r>
          </a:p>
        </p:txBody>
      </p:sp>
      <p:pic>
        <p:nvPicPr>
          <p:cNvPr id="20504" name="图片 2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084" y="924521"/>
            <a:ext cx="362546" cy="391716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505" name="直线连接符 30"/>
          <p:cNvCxnSpPr/>
          <p:nvPr>
            <p:custDataLst>
              <p:tags r:id="rId23"/>
            </p:custDataLst>
          </p:nvPr>
        </p:nvCxnSpPr>
        <p:spPr>
          <a:xfrm>
            <a:off x="294085" y="2943821"/>
            <a:ext cx="5061347" cy="0"/>
          </a:xfrm>
          <a:prstGeom prst="line">
            <a:avLst/>
          </a:prstGeom>
          <a:noFill/>
          <a:ln w="15875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6" name="图片 3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7839075" y="2761060"/>
            <a:ext cx="105966" cy="9941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07" name="2"/>
          <p:cNvSpPr/>
          <p:nvPr>
            <p:custDataLst>
              <p:tags r:id="rId25"/>
            </p:custDataLst>
          </p:nvPr>
        </p:nvSpPr>
        <p:spPr>
          <a:xfrm>
            <a:off x="8879681" y="4834533"/>
            <a:ext cx="174427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12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28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38A68B95-1B98-FE4F-B94F-068E4DF08D1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94891" y="153799"/>
            <a:ext cx="5450320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zh-CN" altLang="en-US" dirty="0">
                <a:sym typeface="Songti SC Black"/>
              </a:rPr>
              <a:t>核心服务能力 </a:t>
            </a:r>
            <a:r>
              <a:rPr lang="zh-CN" altLang="en-US" dirty="0">
                <a:sym typeface="FangSong"/>
              </a:rPr>
              <a:t> </a:t>
            </a:r>
            <a:r>
              <a:rPr lang="zh-CN" altLang="en-US" sz="1600" b="0" dirty="0">
                <a:sym typeface="Songti SC Regular"/>
              </a:rPr>
              <a:t>加快业务创新，提升客户服务能力</a:t>
            </a:r>
          </a:p>
        </p:txBody>
      </p:sp>
    </p:spTree>
    <p:extLst>
      <p:ext uri="{BB962C8B-B14F-4D97-AF65-F5344CB8AC3E}">
        <p14:creationId xmlns:p14="http://schemas.microsoft.com/office/powerpoint/2010/main" xmlns="" val="29969139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13.jpeg" descr="P13.jp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0" y="364331"/>
            <a:ext cx="3679031" cy="4779169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21507" name="矩形 31">
            <a:extLst>
              <a:ext uri="{FF2B5EF4-FFF2-40B4-BE49-F238E27FC236}">
                <a16:creationId xmlns:a16="http://schemas.microsoft.com/office/drawing/2014/main" xmlns="" id="{7E647F04-F107-F546-98DF-84BF00EDFB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" y="-355"/>
            <a:ext cx="9143829" cy="690249"/>
          </a:xfrm>
          <a:prstGeom prst="rect">
            <a:avLst/>
          </a:prstGeom>
          <a:gradFill>
            <a:gsLst>
              <a:gs pos="2438">
                <a:srgbClr val="079A9E"/>
              </a:gs>
              <a:gs pos="59292">
                <a:srgbClr val="0388AC"/>
              </a:gs>
              <a:gs pos="100000">
                <a:srgbClr val="0076BA"/>
              </a:gs>
            </a:gsLst>
            <a:lin ang="360000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82203" eaLnBrk="0">
              <a:spcBef>
                <a:spcPct val="0"/>
              </a:spcBef>
              <a:spcAft>
                <a:spcPct val="0"/>
              </a:spcAft>
            </a:pPr>
            <a:endParaRPr sz="1125" kern="1200" dirty="0"/>
          </a:p>
        </p:txBody>
      </p:sp>
      <p:pic>
        <p:nvPicPr>
          <p:cNvPr id="21508" name="影像" descr="影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8618934" y="157758"/>
            <a:ext cx="366713" cy="386953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</p:pic>
      <p:sp>
        <p:nvSpPr>
          <p:cNvPr id="21509" name="金融市场业务"/>
          <p:cNvSpPr/>
          <p:nvPr>
            <p:custDataLst>
              <p:tags r:id="rId4"/>
            </p:custDataLst>
          </p:nvPr>
        </p:nvSpPr>
        <p:spPr>
          <a:xfrm>
            <a:off x="4292346" y="813469"/>
            <a:ext cx="1857375" cy="400646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26788" tIns="26788" rIns="26788" bIns="26788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482203"/>
            <a:r>
              <a:rPr sz="2250" b="1" dirty="0"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金融市场业务</a:t>
            </a:r>
            <a:endParaRPr sz="1875" b="1" dirty="0"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21510" name="矩形 11"/>
          <p:cNvSpPr/>
          <p:nvPr>
            <p:custDataLst>
              <p:tags r:id="rId5"/>
            </p:custDataLst>
          </p:nvPr>
        </p:nvSpPr>
        <p:spPr>
          <a:xfrm>
            <a:off x="6082361" y="807890"/>
            <a:ext cx="2660452" cy="35778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marL="138708" algn="just" defTabSz="685800">
              <a:buSzPct val="125000"/>
              <a:buFont typeface="Wingdings" pitchFamily="2" charset="2"/>
              <a:buChar char="Ø"/>
            </a:pPr>
            <a:r>
              <a:rPr lang="zh-CN" altLang="en-US" sz="105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具有同业存单、大额存单、黄金市场、利率衍生品、汇率衍生品、 信用风险缓释工具、信贷资产证券化等多项业务资格 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牌照优势明显。</a:t>
            </a:r>
          </a:p>
        </p:txBody>
      </p:sp>
      <p:sp>
        <p:nvSpPr>
          <p:cNvPr id="21511" name="矩形 12"/>
          <p:cNvSpPr/>
          <p:nvPr>
            <p:custDataLst>
              <p:tags r:id="rId6"/>
            </p:custDataLst>
          </p:nvPr>
        </p:nvSpPr>
        <p:spPr>
          <a:xfrm>
            <a:off x="3771640" y="3298772"/>
            <a:ext cx="5108947" cy="199667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09563" eaLnBrk="0" fontAlgn="auto"/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    金融同业业务 </a:t>
            </a:r>
            <a:endParaRPr lang="en-US" altLang="zh-CN" sz="1050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8FC6"/>
              </a:solidFill>
              <a:latin typeface="Microsoft YaHei" pitchFamily="34" charset="-122"/>
              <a:ea typeface="Microsoft YaHei" panose="020B0503020204020204" pitchFamily="34" charset="-122"/>
              <a:cs typeface="Helvetica"/>
            </a:endParaRPr>
          </a:p>
          <a:p>
            <a:pPr marL="138708" algn="just" defTabSz="685800"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深化客户经营模式，聚焦细分客群，强化同业客户管理，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稳步拓展同业授信额度，深耕非银行金融同业客户 。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  <a:buFont typeface="Wingdings" pitchFamily="2" charset="2"/>
              <a:buChar char="Ø"/>
            </a:pP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债券承销与销售方面，建立债券销售平台，成功加入多个地方政府及金融承销团。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  <a:buFont typeface="Wingdings" pitchFamily="2" charset="2"/>
              <a:buChar char="Ø"/>
            </a:pP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 债券发行方面，截至目前，富邦华一银行共发行债券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只，发行规模为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58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亿元。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buSzPct val="125000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于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年、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年分别发行各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亿二级资本债；于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2020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年在台湾地区发行人民币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亿元宝岛债，为境内主体在台湾地区发行的首单宝岛债；在境内银行间市场发行第一期人民币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亿元金融债，发行利率创外资行最低发行率；在境内银行间市场发行第二期人民币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亿元金融债，有效控制发行成本；并于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2022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月成功发行外资行首只无固定期限资本债券，发行总额为人民币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亿元。</a:t>
            </a:r>
            <a:endParaRPr lang="en-US" altLang="zh-CN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512" name="TextBox 13"/>
          <p:cNvSpPr/>
          <p:nvPr>
            <p:custDataLst>
              <p:tags r:id="rId7"/>
            </p:custDataLst>
          </p:nvPr>
        </p:nvSpPr>
        <p:spPr>
          <a:xfrm>
            <a:off x="3770735" y="2457895"/>
            <a:ext cx="3368033" cy="732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09563" eaLnBrk="0" fontAlgn="auto"/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    外汇业务与衍生品 </a:t>
            </a:r>
          </a:p>
          <a:p>
            <a:pPr marL="138708" algn="just" defTabSz="685800">
              <a:spcBef>
                <a:spcPts val="225"/>
              </a:spcBef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为客户提供结售汇服务，包括即期结购汇、远期外汇、外汇掉期、货币掉期、外汇期权等服务 ；通过衍生品的合成，适时为客户提供优质的避险方案。 </a:t>
            </a:r>
          </a:p>
        </p:txBody>
      </p:sp>
      <p:sp>
        <p:nvSpPr>
          <p:cNvPr id="21513" name="TextBox 15"/>
          <p:cNvSpPr txBox="1"/>
          <p:nvPr>
            <p:custDataLst>
              <p:tags r:id="rId8"/>
            </p:custDataLst>
          </p:nvPr>
        </p:nvSpPr>
        <p:spPr>
          <a:xfrm>
            <a:off x="7158568" y="2970117"/>
            <a:ext cx="1577087" cy="165430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en-US" altLang="zh-CN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2020</a:t>
            </a:r>
            <a:r>
              <a:rPr lang="zh-CN" altLang="en-US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年度银行间外汇市场</a:t>
            </a:r>
            <a:r>
              <a:rPr lang="en-US" altLang="zh-CN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40</a:t>
            </a:r>
            <a:r>
              <a:rPr lang="zh-CN" altLang="en-US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强</a:t>
            </a:r>
          </a:p>
        </p:txBody>
      </p:sp>
      <p:sp>
        <p:nvSpPr>
          <p:cNvPr id="21514" name="TextBox 17"/>
          <p:cNvSpPr txBox="1"/>
          <p:nvPr>
            <p:custDataLst>
              <p:tags r:id="rId9"/>
            </p:custDataLst>
          </p:nvPr>
        </p:nvSpPr>
        <p:spPr>
          <a:xfrm>
            <a:off x="7196484" y="2628598"/>
            <a:ext cx="1539171" cy="407804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9BF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No.23</a:t>
            </a:r>
            <a:endParaRPr lang="zh-CN" altLang="en-US" sz="2400" b="1" kern="1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516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0735" y="813529"/>
            <a:ext cx="425649" cy="40898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1517" name="直线连接符 23"/>
          <p:cNvCxnSpPr/>
          <p:nvPr>
            <p:custDataLst>
              <p:tags r:id="rId11"/>
            </p:custDataLst>
          </p:nvPr>
        </p:nvCxnSpPr>
        <p:spPr>
          <a:xfrm>
            <a:off x="3950494" y="2409732"/>
            <a:ext cx="4239221" cy="0"/>
          </a:xfrm>
          <a:prstGeom prst="line">
            <a:avLst/>
          </a:prstGeom>
          <a:noFill/>
          <a:ln w="19050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18" name="TextBox 17">
            <a:extLst>
              <a:ext uri="{FF2B5EF4-FFF2-40B4-BE49-F238E27FC236}">
                <a16:creationId xmlns:a16="http://schemas.microsoft.com/office/drawing/2014/main" xmlns="" id="{0C93183C-89BE-7845-8337-B79E0671835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196484" y="3247422"/>
            <a:ext cx="1539171" cy="407804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TOP 10</a:t>
            </a:r>
            <a:endParaRPr lang="zh-CN" altLang="en-US" sz="2400" b="1" kern="1200" dirty="0">
              <a:solidFill>
                <a:srgbClr val="55BB94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520" name="TextBox 15">
            <a:extLst>
              <a:ext uri="{FF2B5EF4-FFF2-40B4-BE49-F238E27FC236}">
                <a16:creationId xmlns:a16="http://schemas.microsoft.com/office/drawing/2014/main" xmlns="" id="{A17D4C92-2C91-DB41-9BC0-CACEE0CB26E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221246" y="3554487"/>
            <a:ext cx="1489646" cy="292388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eaLnBrk="0">
              <a:spcBef>
                <a:spcPct val="0"/>
              </a:spcBef>
              <a:spcAft>
                <a:spcPct val="0"/>
              </a:spcAft>
            </a:pPr>
            <a:r>
              <a:rPr lang="en-US" altLang="zh-CN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2018</a:t>
            </a:r>
            <a:r>
              <a:rPr lang="zh-CN" altLang="en-US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年度人民币外汇市场</a:t>
            </a:r>
            <a:r>
              <a:rPr lang="en-US" altLang="zh-CN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ESP</a:t>
            </a:r>
            <a:r>
              <a:rPr lang="zh-CN" altLang="en-US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交易</a:t>
            </a:r>
            <a:r>
              <a:rPr lang="en-US" altLang="zh-CN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10</a:t>
            </a:r>
            <a:r>
              <a:rPr lang="zh-CN" altLang="en-US" sz="825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5BB94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强</a:t>
            </a:r>
          </a:p>
        </p:txBody>
      </p:sp>
      <p:cxnSp>
        <p:nvCxnSpPr>
          <p:cNvPr id="21521" name="直线连接符 27"/>
          <p:cNvCxnSpPr/>
          <p:nvPr>
            <p:custDataLst>
              <p:tags r:id="rId14"/>
            </p:custDataLst>
          </p:nvPr>
        </p:nvCxnSpPr>
        <p:spPr>
          <a:xfrm>
            <a:off x="3950494" y="3246825"/>
            <a:ext cx="4239220" cy="0"/>
          </a:xfrm>
          <a:prstGeom prst="line">
            <a:avLst/>
          </a:prstGeom>
          <a:noFill/>
          <a:ln w="19050" cap="flat">
            <a:solidFill>
              <a:srgbClr val="55BB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2" name="2"/>
          <p:cNvSpPr/>
          <p:nvPr>
            <p:custDataLst>
              <p:tags r:id="rId15"/>
            </p:custDataLst>
          </p:nvPr>
        </p:nvSpPr>
        <p:spPr>
          <a:xfrm>
            <a:off x="8879681" y="4834533"/>
            <a:ext cx="174427" cy="138708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none" lIns="19050" tIns="19050" rIns="19050" bIns="19050" anchor="ctr" anchorCtr="0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42900">
              <a:lnSpc>
                <a:spcPct val="70000"/>
              </a:lnSpc>
            </a:pPr>
            <a:r>
              <a:rPr lang="en-US" altLang="zh-CN" sz="900" dirty="0">
                <a:solidFill>
                  <a:srgbClr val="797979"/>
                </a:solidFill>
                <a:latin typeface="Microsoft YaHei" pitchFamily="34" charset="-122"/>
                <a:ea typeface="Microsoft YaHei" panose="020B0503020204020204" pitchFamily="34" charset="-122"/>
                <a:sym typeface="PingFang SC Semibold"/>
              </a:rPr>
              <a:t>13</a:t>
            </a:r>
            <a:endParaRPr sz="1125" dirty="0">
              <a:solidFill>
                <a:srgbClr val="797979"/>
              </a:solidFill>
              <a:latin typeface="Microsoft YaHei" pitchFamily="34" charset="-122"/>
              <a:ea typeface="Microsoft YaHei" panose="020B0503020204020204" pitchFamily="34" charset="-122"/>
              <a:sym typeface="PingFang SC Semibold"/>
            </a:endParaRPr>
          </a:p>
        </p:txBody>
      </p:sp>
      <p:sp>
        <p:nvSpPr>
          <p:cNvPr id="22" name="TextBox 13"/>
          <p:cNvSpPr/>
          <p:nvPr>
            <p:custDataLst>
              <p:tags r:id="rId16"/>
            </p:custDataLst>
          </p:nvPr>
        </p:nvSpPr>
        <p:spPr>
          <a:xfrm>
            <a:off x="3736309" y="1270672"/>
            <a:ext cx="5137432" cy="732830"/>
          </a:xfrm>
          <a:prstGeom prst="rect">
            <a:avLst/>
          </a:prstGeom>
          <a:noFill/>
          <a:ln w="12700" cap="flat">
            <a:noFill/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89" tIns="34289" rIns="34289" bIns="34289"/>
          <a:lstStyle>
            <a:lvl1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1pPr>
            <a:lvl2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2pPr>
            <a:lvl3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3pPr>
            <a:lvl4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4pPr>
            <a:lvl5pPr marL="0" indent="0" algn="ctr" defTabSz="825500" rtl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000" b="0" i="0" u="none" baseline="0">
                <a:solidFill>
                  <a:srgbClr val="000000"/>
                </a:solidFill>
                <a:effectLst/>
                <a:latin typeface="Helvetica"/>
                <a:ea typeface="Helvetica"/>
                <a:sym typeface="Helvetica"/>
              </a:defRPr>
            </a:lvl5pPr>
          </a:lstStyle>
          <a:p>
            <a:pPr algn="l" defTabSz="309563" eaLnBrk="0" fontAlgn="auto"/>
            <a:r>
              <a:rPr lang="zh-CN" altLang="en-US" sz="1050" b="1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105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FC6"/>
                </a:solidFill>
                <a:latin typeface="Microsoft YaHei" pitchFamily="34" charset="-122"/>
                <a:ea typeface="Microsoft YaHei" panose="020B0503020204020204" pitchFamily="34" charset="-122"/>
                <a:cs typeface="Helvetica"/>
              </a:rPr>
              <a:t>投行业务 </a:t>
            </a:r>
          </a:p>
          <a:p>
            <a:pPr marL="138708" algn="just" defTabSz="685800">
              <a:spcBef>
                <a:spcPts val="225"/>
              </a:spcBef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银团业务：围绕民生消费升级领域开展银团贷款业务；牵头承做兴业消费金融人民币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13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亿及新宜资本之物流产业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18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亿银团贷款等业务</a:t>
            </a:r>
          </a:p>
          <a:p>
            <a:pPr marL="138708" algn="just" defTabSz="685800">
              <a:spcBef>
                <a:spcPts val="225"/>
              </a:spcBef>
              <a:buSzPct val="125000"/>
              <a:buFont typeface="Wingdings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  <a:p>
            <a:pPr marL="138708" algn="just" defTabSz="685800">
              <a:spcBef>
                <a:spcPts val="225"/>
              </a:spcBef>
              <a:buSzPct val="125000"/>
              <a:buFont typeface="Wingdings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 债券业务：参与江苏省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重庆市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宁波市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安徽省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青岛市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云南省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四川省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厦门市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山西省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陕西省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湖南省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山东省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上海市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江西省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湖北省</a:t>
            </a:r>
            <a:r>
              <a:rPr lang="en-US" altLang="zh-CN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900" dirty="0">
                <a:solidFill>
                  <a:schemeClr val="tx1"/>
                </a:solidFill>
                <a:latin typeface="Microsoft YaHei" pitchFamily="34" charset="-122"/>
                <a:ea typeface="Microsoft YaHei" panose="020B0503020204020204" pitchFamily="34" charset="-122"/>
              </a:rPr>
              <a:t>黑龙江省地方政府债券承销并分销；参与商业银行金融债券和非银行金融债券承销团</a:t>
            </a:r>
          </a:p>
          <a:p>
            <a:pPr marL="138708" algn="just" defTabSz="685800">
              <a:spcBef>
                <a:spcPts val="225"/>
              </a:spcBef>
              <a:buSzPct val="125000"/>
              <a:buFont typeface="Wingdings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Microsoft YaHei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38A68B95-1B98-FE4F-B94F-068E4DF08D1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94891" y="153799"/>
            <a:ext cx="5450320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zh-CN" altLang="en-US" dirty="0">
                <a:sym typeface="Songti SC Black"/>
              </a:rPr>
              <a:t>核心服务能力 </a:t>
            </a:r>
            <a:r>
              <a:rPr lang="zh-CN" altLang="en-US" dirty="0">
                <a:sym typeface="FangSong"/>
              </a:rPr>
              <a:t> </a:t>
            </a:r>
            <a:r>
              <a:rPr lang="zh-CN" altLang="en-US" sz="1600" b="0" dirty="0">
                <a:sym typeface="Songti SC Regular"/>
              </a:rPr>
              <a:t>加快业务创新，提升客户服务能力</a:t>
            </a:r>
          </a:p>
        </p:txBody>
      </p:sp>
    </p:spTree>
    <p:extLst>
      <p:ext uri="{BB962C8B-B14F-4D97-AF65-F5344CB8AC3E}">
        <p14:creationId xmlns:p14="http://schemas.microsoft.com/office/powerpoint/2010/main" xmlns="" val="42796517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22"/>
          <p:cNvSpPr txBox="1"/>
          <p:nvPr/>
        </p:nvSpPr>
        <p:spPr>
          <a:xfrm>
            <a:off x="570948" y="3165816"/>
            <a:ext cx="1109124" cy="35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l" defTabSz="1828800">
              <a:defRPr sz="50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lang="zh-CN" altLang="en-US" sz="187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系统建设</a:t>
            </a:r>
            <a:endParaRPr lang="zh-CN" altLang="en-US" sz="1875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 27"/>
          <p:cNvSpPr txBox="1"/>
          <p:nvPr/>
        </p:nvSpPr>
        <p:spPr>
          <a:xfrm>
            <a:off x="570948" y="3568208"/>
            <a:ext cx="1674187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38906" indent="-138906" algn="l" defTabSz="685800">
              <a:lnSpc>
                <a:spcPct val="150000"/>
              </a:lnSpc>
              <a:buSzPct val="125000"/>
              <a:buFont typeface="Wingdings" pitchFamily="2" charset="2"/>
              <a:buChar char="Ø"/>
              <a:defRPr>
                <a:solidFill>
                  <a:srgbClr val="00206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着手打造新核心系统</a:t>
            </a:r>
          </a:p>
          <a:p>
            <a:pPr marL="138906" indent="-138906" algn="l" defTabSz="685800">
              <a:lnSpc>
                <a:spcPct val="150000"/>
              </a:lnSpc>
              <a:buSzPct val="125000"/>
              <a:buFont typeface="Wingdings" pitchFamily="2" charset="2"/>
              <a:buChar char="Ø"/>
              <a:defRPr>
                <a:solidFill>
                  <a:srgbClr val="00206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开展金融云发展计划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4" name="TextBox 26"/>
          <p:cNvSpPr txBox="1"/>
          <p:nvPr/>
        </p:nvSpPr>
        <p:spPr>
          <a:xfrm>
            <a:off x="570948" y="1047286"/>
            <a:ext cx="1109124" cy="35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l" defTabSz="1828800">
              <a:defRPr sz="5000">
                <a:solidFill>
                  <a:srgbClr val="79797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lang="zh-CN" altLang="en-US" sz="187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战略合作</a:t>
            </a:r>
            <a:endParaRPr lang="zh-CN" altLang="en-US" sz="1875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5" name="矩形 28"/>
          <p:cNvSpPr txBox="1"/>
          <p:nvPr/>
        </p:nvSpPr>
        <p:spPr>
          <a:xfrm>
            <a:off x="570948" y="1451906"/>
            <a:ext cx="2920932" cy="99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138906" indent="-138906" algn="l" defTabSz="685800">
              <a:lnSpc>
                <a:spcPct val="150000"/>
              </a:lnSpc>
              <a:buSzPct val="125000"/>
              <a:buFont typeface="Wingdings" pitchFamily="2" charset="2"/>
              <a:buChar char="Ø"/>
              <a:defRPr>
                <a:solidFill>
                  <a:srgbClr val="00206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持续集团内部联动和资源整合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发挥跨境业务优势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跟随台商发展步伐逐步开拓东南亚市场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8906" indent="-138906" algn="l" defTabSz="685800">
              <a:lnSpc>
                <a:spcPct val="150000"/>
              </a:lnSpc>
              <a:buSzPct val="125000"/>
              <a:buFont typeface="Wingdings" pitchFamily="2" charset="2"/>
              <a:buChar char="Ø"/>
              <a:defRPr>
                <a:solidFill>
                  <a:srgbClr val="00206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稳步开拓与唯品会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腾讯云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微众等外部平台的战略合作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实现双赢</a:t>
            </a:r>
            <a:r>
              <a:rPr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7" name="14"/>
          <p:cNvSpPr txBox="1"/>
          <p:nvPr/>
        </p:nvSpPr>
        <p:spPr>
          <a:xfrm>
            <a:off x="8879681" y="4862547"/>
            <a:ext cx="99386" cy="82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914400">
              <a:lnSpc>
                <a:spcPct val="70000"/>
              </a:lnSpc>
              <a:defRPr>
                <a:solidFill>
                  <a:srgbClr val="FFFFFF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sz="413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</a:p>
        </p:txBody>
      </p:sp>
      <p:pic>
        <p:nvPicPr>
          <p:cNvPr id="468" name="p16.jpeg" descr="p16.jpe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3725019" y="692497"/>
            <a:ext cx="5418938" cy="445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富邦金控 以「成为亚洲一流的金融机构」为发展愿景">
            <a:extLst>
              <a:ext uri="{FF2B5EF4-FFF2-40B4-BE49-F238E27FC236}">
                <a16:creationId xmlns:a16="http://schemas.microsoft.com/office/drawing/2014/main" xmlns="" id="{38A68B95-1B98-FE4F-B94F-068E4DF08D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4891" y="153799"/>
            <a:ext cx="5450320" cy="423431"/>
          </a:xfrm>
          <a:prstGeom prst="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82203" eaLnBrk="0">
              <a:spcBef>
                <a:spcPct val="0"/>
              </a:spcBef>
              <a:spcAft>
                <a:spcPct val="0"/>
              </a:spcAft>
              <a:defRPr sz="2400" b="1" kern="1200" spc="9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Microsoft YaHei" pitchFamily="34" charset="-122"/>
                <a:ea typeface="Microsoft YaHei" panose="020B0503020204020204" pitchFamily="34" charset="-122"/>
                <a:cs typeface="Songti SC Black"/>
              </a:defRPr>
            </a:lvl1pPr>
          </a:lstStyle>
          <a:p>
            <a:r>
              <a:rPr lang="zh-CN" altLang="en-US" dirty="0">
                <a:sym typeface="Songti SC Black"/>
              </a:rPr>
              <a:t>核心服务能力 </a:t>
            </a:r>
            <a:r>
              <a:rPr lang="zh-CN" altLang="en-US" dirty="0">
                <a:sym typeface="FangSong"/>
              </a:rPr>
              <a:t> </a:t>
            </a:r>
            <a:r>
              <a:rPr lang="zh-CN" altLang="en-US" sz="1600" b="0" dirty="0">
                <a:sym typeface="Songti SC Regular"/>
              </a:rPr>
              <a:t>加快业务创新，提升客户服务能力</a:t>
            </a:r>
          </a:p>
        </p:txBody>
      </p:sp>
    </p:spTree>
    <p:extLst>
      <p:ext uri="{BB962C8B-B14F-4D97-AF65-F5344CB8AC3E}">
        <p14:creationId xmlns:p14="http://schemas.microsoft.com/office/powerpoint/2010/main" xmlns="" val="302320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heme/theme1.xml><?xml version="1.0" encoding="utf-8"?>
<a:theme xmlns:a="http://schemas.openxmlformats.org/drawingml/2006/main" name="培训部课件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519C3CD283B4C24980689F033F42C4B8" ma:contentTypeVersion="0" ma:contentTypeDescription="新建文档。" ma:contentTypeScope="" ma:versionID="2b36b8aa0b67b31921e3734d93bc8e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adfd09ad98667f9c194c646e97541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4E54F-BD72-43C5-A355-8BCDE38B07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7683F-D329-4826-A414-8F7C50D3FABE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6D0011-EEA7-4600-91C1-3AC6AA9E5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1281</Words>
  <Application>Microsoft Office PowerPoint</Application>
  <PresentationFormat>全屏显示(16:9)</PresentationFormat>
  <Paragraphs>232</Paragraphs>
  <Slides>12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培训部课件</vt:lpstr>
      <vt:lpstr>White</vt:lpstr>
      <vt:lpstr>1_White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Andrea Gao(高宏宇)</dc:creator>
  <cp:lastModifiedBy>Ralph Lu</cp:lastModifiedBy>
  <cp:revision>636</cp:revision>
  <dcterms:modified xsi:type="dcterms:W3CDTF">2023-04-20T06:07:57Z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0x010100519C3CD283B4C24980689F033F42C4B8</vt:lpwstr>
  </property>
</Properties>
</file>